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81" r:id="rId5"/>
    <p:sldId id="282" r:id="rId6"/>
    <p:sldId id="257" r:id="rId7"/>
    <p:sldId id="260" r:id="rId8"/>
    <p:sldId id="262" r:id="rId9"/>
    <p:sldId id="258" r:id="rId10"/>
    <p:sldId id="261" r:id="rId11"/>
    <p:sldId id="263" r:id="rId12"/>
    <p:sldId id="264" r:id="rId13"/>
    <p:sldId id="280" r:id="rId14"/>
    <p:sldId id="279" r:id="rId15"/>
    <p:sldId id="265" r:id="rId16"/>
    <p:sldId id="266" r:id="rId17"/>
    <p:sldId id="269" r:id="rId18"/>
    <p:sldId id="274" r:id="rId19"/>
    <p:sldId id="278" r:id="rId20"/>
    <p:sldId id="277" r:id="rId21"/>
    <p:sldId id="272" r:id="rId22"/>
    <p:sldId id="267" r:id="rId23"/>
    <p:sldId id="268" r:id="rId24"/>
    <p:sldId id="27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2BECF-EF4F-4DFD-B412-33922382F984}" v="39" dt="2021-02-24T16:57:27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5474-628A-4482-9512-A40D9F24ECEF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55027-AF7A-49DA-B665-352DBE32FF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4978-1BEB-444D-A499-1C9ED8222E1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24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4978-1BEB-444D-A499-1C9ED8222E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6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F5BF5-2F16-4D97-9536-0422B16DF7C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51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F5BF5-2F16-4D97-9536-0422B16DF7C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97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F5BF5-2F16-4D97-9536-0422B16DF7C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1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8109-3EAC-4CC5-AF65-C465E788E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17A6A-F1F1-4F7D-87E4-D25BD8EFC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9691-86EB-4CD2-8689-7E195E16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ED711-122D-44A3-A446-4313DE36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5A461-6606-405E-8479-13135C96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81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1412-75C5-4A17-94CA-557144BD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5D18C-3F00-44E0-9184-36305021E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4E5C-EC4D-40CF-9911-EB11A8A1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70EF7-D3F4-4B1A-8EA3-81DDE4E7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13DE1-3BCF-40E3-A435-22D1F6D8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71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471E4-4320-4DF7-84D8-B7EFBDD42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923F4-8525-45B0-9665-AB7E48B32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65D4A-BA19-4EAA-A066-A899CE9E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5A1CF-C8F8-4474-B947-A358DA8E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09E4B-CE47-46D9-B210-C19F67DA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5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CABA-462F-4C56-A8A4-2C9F2757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FBF46-990F-4B33-B7C0-DF229F711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CA9B9-253C-4F65-A6C4-E77E73AF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CFBB7-FE9B-4D73-A107-9F0C558C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4FBEA-2B9A-4381-8B0A-7AEA3A1D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71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432D-CA5C-4675-BFD3-D701BBA5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1E166-AFA9-40C3-BDAF-8B2FF72C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645BB-7DF4-4378-AF4E-E346620D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B4B9-126D-4DFF-8BD6-49C5FDF6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F403-D863-4855-A8F8-EDC70D26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2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C358-4E42-407C-8C98-527ADFFF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13DB-BC5B-4A82-9616-BFB645B5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FDF8A-C981-442F-8AE3-DA18F5DC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A4D0D-7243-475E-9B79-9D07EE53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25DA7-7CED-452D-BDCB-C106FA76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FC126-AE07-4F10-A91F-CFB81BAB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83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DD33-8ED2-4F00-8115-6983629D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A933-82CE-4BF9-A9F8-2AB4FC91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AB5E3-C6FE-4B68-94C8-B5C86AAB0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E3314-5CB0-46BD-99B3-C1E7AD51A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193D8-9FF2-4B69-87C4-01390742D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4D59D-A518-49DA-8914-C4FB1C62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F2A1B-A52C-4866-902A-7F977EF7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A8914-AADF-4CEE-92E4-20AD5F1C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67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E40-2774-44E9-890D-E1DE3FA4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88AC4-58B9-4409-B1E8-3560243B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11EC3-A400-4F94-AD62-825DE7F4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9B814-485E-42F4-A183-82BC357B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63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AC937-0635-4E9F-B997-DC0783EC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56557-EEE1-4E59-BA72-5CC02264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A1B64-9E69-4DC2-BC53-B45A8001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85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F07E-7500-4D64-8E2B-406D06F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1933-C7A1-4FDE-9DA7-82AA6766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CF6EC-9F0B-4B1A-8604-B038D34F7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623FE-1E45-42CD-A35C-2C482969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F9296-D043-49B8-986E-188FB11B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967F4-090D-4568-BF5A-B51F4FDF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89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86A9-61F8-4D44-9912-A98683F9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74E13-A336-4CEA-882D-B2D9652AB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A05C5-7311-4A20-BC3E-F439FB21A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35C85-469B-43E4-9638-F0CA5D12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8A4C-CAB0-4CAC-88D6-21B89659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3A00-8D29-4534-A216-1EBAB6B3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4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737B6-6FD2-4E93-9ACF-2C98474C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BB236-4EF2-44A9-B077-ABC970791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336BE-BCCA-4538-9A89-484CA4714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66A19-27E8-4FB1-A8DF-3E4B2287EF97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5A1D-5376-4D11-99AF-81DC1C8BB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FCC6-92A6-48C3-B91C-E5A8A28BB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3C78C-84DB-47B1-8C49-3FC9D5570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0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rfriderfoundationeurope/mot" TargetMode="Externa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urfriderfoundationeurope/etl" TargetMode="Externa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rfriderfoundationeurope/powerbi-filldatabase" TargetMode="External"/><Relationship Id="rId5" Type="http://schemas.openxmlformats.org/officeDocument/2006/relationships/hyperlink" Target="https://github.com/surfriderfoundationeurope/plasticorigins-ops-db" TargetMode="Externa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github.com/surfriderfoundationeurope/plastic-origin" TargetMode="Externa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urfriderfoundationeurope/po-mobile-backend" TargetMode="External"/><Relationship Id="rId5" Type="http://schemas.openxmlformats.org/officeDocument/2006/relationships/hyperlink" Target="https://github.com/surfriderfoundationeurope/labelcv-web" TargetMode="Externa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urfriderfoundationeurope/plastic-origins-api-gateway" TargetMode="Externa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0.png"/><Relationship Id="rId18" Type="http://schemas.openxmlformats.org/officeDocument/2006/relationships/slide" Target="slide13.xml"/><Relationship Id="rId3" Type="http://schemas.openxmlformats.org/officeDocument/2006/relationships/slide" Target="slide6.xml"/><Relationship Id="rId21" Type="http://schemas.openxmlformats.org/officeDocument/2006/relationships/slide" Target="slide14.xml"/><Relationship Id="rId7" Type="http://schemas.openxmlformats.org/officeDocument/2006/relationships/image" Target="../media/image190.png"/><Relationship Id="rId12" Type="http://schemas.openxmlformats.org/officeDocument/2006/relationships/slide" Target="slide9.xml"/><Relationship Id="rId2" Type="http://schemas.openxmlformats.org/officeDocument/2006/relationships/image" Target="../media/image18.png"/><Relationship Id="rId16" Type="http://schemas.openxmlformats.org/officeDocument/2006/relationships/image" Target="../media/image23.png"/><Relationship Id="rId20" Type="http://schemas.openxmlformats.org/officeDocument/2006/relationships/image" Target="../media/image24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5" Type="http://schemas.openxmlformats.org/officeDocument/2006/relationships/image" Target="../media/image22.png"/><Relationship Id="rId23" Type="http://schemas.openxmlformats.org/officeDocument/2006/relationships/image" Target="../media/image25.png"/><Relationship Id="rId28" Type="http://schemas.openxmlformats.org/officeDocument/2006/relationships/image" Target="../media/image260.png"/><Relationship Id="rId10" Type="http://schemas.openxmlformats.org/officeDocument/2006/relationships/image" Target="../media/image200.png"/><Relationship Id="rId19" Type="http://schemas.openxmlformats.org/officeDocument/2006/relationships/image" Target="../media/image230.png"/><Relationship Id="rId4" Type="http://schemas.openxmlformats.org/officeDocument/2006/relationships/image" Target="../media/image180.png"/><Relationship Id="rId9" Type="http://schemas.openxmlformats.org/officeDocument/2006/relationships/slide" Target="slide8.xml"/><Relationship Id="rId14" Type="http://schemas.openxmlformats.org/officeDocument/2006/relationships/image" Target="../media/image22.png"/><Relationship Id="rId22" Type="http://schemas.openxmlformats.org/officeDocument/2006/relationships/image" Target="../media/image240.png"/><Relationship Id="rId27" Type="http://schemas.openxmlformats.org/officeDocument/2006/relationships/slide" Target="slide15.xml"/><Relationship Id="rId30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surfriderfoundationeurope/po-mobile-backend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urfriderfoundationeurope/etl" TargetMode="Externa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>
            <a:extLst>
              <a:ext uri="{FF2B5EF4-FFF2-40B4-BE49-F238E27FC236}">
                <a16:creationId xmlns:a16="http://schemas.microsoft.com/office/drawing/2014/main" id="{F4BF700C-0715-4429-8F1A-0FF6AB283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2407" t="5366" b="6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C045A9-2DC9-DC4D-B777-010D36B96534}"/>
              </a:ext>
            </a:extLst>
          </p:cNvPr>
          <p:cNvSpPr txBox="1"/>
          <p:nvPr/>
        </p:nvSpPr>
        <p:spPr>
          <a:xfrm>
            <a:off x="1532097" y="1729111"/>
            <a:ext cx="889415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87" baseline="30000" dirty="0">
                <a:solidFill>
                  <a:schemeClr val="bg1"/>
                </a:solidFill>
                <a:latin typeface="Bebas Neue Bold" panose="020B0606020202050201" pitchFamily="34" charset="0"/>
                <a:cs typeface="Uni Sans Heavy"/>
              </a:rPr>
              <a:t>Plastic Origins</a:t>
            </a:r>
          </a:p>
          <a:p>
            <a:r>
              <a:rPr lang="en-AU" sz="4400" b="1" spc="87" baseline="30000" dirty="0">
                <a:solidFill>
                  <a:schemeClr val="bg1"/>
                </a:solidFill>
                <a:latin typeface="Bebas Neue Bold" panose="020B0606020202050201" pitchFamily="34" charset="0"/>
              </a:rPr>
              <a:t>A citizen science project using AI to map river plastic pollution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F340D0-5870-B14E-BAD3-756E97364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652" y="4615543"/>
            <a:ext cx="1585032" cy="20385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EF99CC-5825-E84F-97B5-5D63380DA314}"/>
              </a:ext>
            </a:extLst>
          </p:cNvPr>
          <p:cNvSpPr/>
          <p:nvPr/>
        </p:nvSpPr>
        <p:spPr>
          <a:xfrm>
            <a:off x="1597282" y="3656590"/>
            <a:ext cx="595921" cy="12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5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9A2DE13-C7CB-4A4E-9651-A99A6F67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221" y="4934857"/>
            <a:ext cx="1465115" cy="14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5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1660116" y="1192542"/>
            <a:ext cx="9661471" cy="4953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21F8D-159E-4B12-9352-5FF08CD52FAE}"/>
              </a:ext>
            </a:extLst>
          </p:cNvPr>
          <p:cNvSpPr txBox="1"/>
          <p:nvPr/>
        </p:nvSpPr>
        <p:spPr>
          <a:xfrm>
            <a:off x="-1" y="3152001"/>
            <a:ext cx="1376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i="1">
                <a:latin typeface="Montserrat" panose="00000500000000000000" pitchFamily="2" charset="0"/>
              </a:defRPr>
            </a:lvl1pPr>
          </a:lstStyle>
          <a:p>
            <a:r>
              <a:rPr lang="en-GB"/>
              <a:t>Consumed by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1DC32-55D1-4554-B974-81EA8538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2" y="2372208"/>
            <a:ext cx="6735869" cy="3538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6AD3E-C110-46C3-9D3E-49EA6B2E4CE1}"/>
              </a:ext>
            </a:extLst>
          </p:cNvPr>
          <p:cNvSpPr txBox="1"/>
          <p:nvPr/>
        </p:nvSpPr>
        <p:spPr>
          <a:xfrm>
            <a:off x="-41496" y="1374936"/>
            <a:ext cx="458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Bebas Neue" panose="020B0606020202050201" pitchFamily="34" charset="0"/>
              </a:rPr>
              <a:t>AI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D7B2E4-8495-4E82-89EC-9F9478AD0748}"/>
              </a:ext>
            </a:extLst>
          </p:cNvPr>
          <p:cNvCxnSpPr>
            <a:cxnSpLocks/>
          </p:cNvCxnSpPr>
          <p:nvPr/>
        </p:nvCxnSpPr>
        <p:spPr>
          <a:xfrm>
            <a:off x="-111804" y="3518408"/>
            <a:ext cx="16012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D3DA3267-1CD6-42FA-9074-FDECF3390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3AEE9-0039-4C8E-8168-199EBA78CA8C}"/>
              </a:ext>
            </a:extLst>
          </p:cNvPr>
          <p:cNvSpPr txBox="1"/>
          <p:nvPr/>
        </p:nvSpPr>
        <p:spPr>
          <a:xfrm>
            <a:off x="7609841" y="1423450"/>
            <a:ext cx="36269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 dirty="0">
                <a:latin typeface="Montserrat" panose="00000500000000000000" pitchFamily="2" charset="0"/>
              </a:rPr>
              <a:t>Repo:</a:t>
            </a:r>
          </a:p>
          <a:p>
            <a:r>
              <a:rPr lang="fr-FR" sz="1050" dirty="0">
                <a:latin typeface="Montserrat" panose="00000500000000000000" pitchFamily="2" charset="0"/>
                <a:hlinkClick r:id="rId6"/>
              </a:rPr>
              <a:t>https://github.com/surfriderfoundationeurope/mot</a:t>
            </a:r>
            <a:endParaRPr lang="en-GB" sz="1050" dirty="0">
              <a:latin typeface="Montserrat" panose="00000500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E7B5F3-BFE5-43ED-8D37-C7FEBDF35167}"/>
              </a:ext>
            </a:extLst>
          </p:cNvPr>
          <p:cNvCxnSpPr>
            <a:cxnSpLocks/>
          </p:cNvCxnSpPr>
          <p:nvPr/>
        </p:nvCxnSpPr>
        <p:spPr>
          <a:xfrm>
            <a:off x="5541818" y="-20320"/>
            <a:ext cx="0" cy="11421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28DA27-3065-4791-B59F-C2D58CA4308E}"/>
              </a:ext>
            </a:extLst>
          </p:cNvPr>
          <p:cNvSpPr txBox="1"/>
          <p:nvPr/>
        </p:nvSpPr>
        <p:spPr>
          <a:xfrm>
            <a:off x="4072455" y="149104"/>
            <a:ext cx="157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Provide labelled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47947-0689-48C3-9603-93A4562CB3D2}"/>
              </a:ext>
            </a:extLst>
          </p:cNvPr>
          <p:cNvCxnSpPr>
            <a:cxnSpLocks/>
          </p:cNvCxnSpPr>
          <p:nvPr/>
        </p:nvCxnSpPr>
        <p:spPr>
          <a:xfrm flipH="1">
            <a:off x="-41496" y="4141325"/>
            <a:ext cx="15309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02BDEA-C4B9-4802-838E-E77ADA026D46}"/>
              </a:ext>
            </a:extLst>
          </p:cNvPr>
          <p:cNvSpPr txBox="1"/>
          <p:nvPr/>
        </p:nvSpPr>
        <p:spPr>
          <a:xfrm>
            <a:off x="241176" y="4204316"/>
            <a:ext cx="137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i="1"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Send results in JSON</a:t>
            </a:r>
          </a:p>
        </p:txBody>
      </p:sp>
    </p:spTree>
    <p:extLst>
      <p:ext uri="{BB962C8B-B14F-4D97-AF65-F5344CB8AC3E}">
        <p14:creationId xmlns:p14="http://schemas.microsoft.com/office/powerpoint/2010/main" val="27990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2701595" y="1568175"/>
            <a:ext cx="7543231" cy="3900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36686-E46D-486B-9163-136068D80492}"/>
              </a:ext>
            </a:extLst>
          </p:cNvPr>
          <p:cNvSpPr txBox="1"/>
          <p:nvPr/>
        </p:nvSpPr>
        <p:spPr>
          <a:xfrm>
            <a:off x="3577770" y="2559672"/>
            <a:ext cx="4887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u="sng" dirty="0">
                <a:latin typeface="Montserrat" panose="00000500000000000000" pitchFamily="2" charset="0"/>
              </a:rPr>
              <a:t>If video from app: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&gt;Send video to IA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&gt;Read IA results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&gt;Associate GPS coordinates to detected trash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&gt;Write in DB</a:t>
            </a:r>
          </a:p>
          <a:p>
            <a:endParaRPr lang="en-AU" sz="1200" dirty="0">
              <a:latin typeface="Montserrat" panose="00000500000000000000" pitchFamily="2" charset="0"/>
            </a:endParaRPr>
          </a:p>
          <a:p>
            <a:r>
              <a:rPr lang="en-AU" sz="1200" u="sng" dirty="0">
                <a:latin typeface="Montserrat" panose="00000500000000000000" pitchFamily="2" charset="0"/>
              </a:rPr>
              <a:t>If video from GoPro: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&gt;Extract GPS data from .mp4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&gt;Send video to IA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&gt;Read IA results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&gt;Associate GPS coordinates to detected trash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&gt;Write in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F0BD0-B0DB-4414-A44F-E3736DCFB718}"/>
              </a:ext>
            </a:extLst>
          </p:cNvPr>
          <p:cNvSpPr txBox="1"/>
          <p:nvPr/>
        </p:nvSpPr>
        <p:spPr>
          <a:xfrm>
            <a:off x="4524651" y="214660"/>
            <a:ext cx="157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From Blob 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914283-B7E1-4D8A-984F-B8C85995E7B9}"/>
              </a:ext>
            </a:extLst>
          </p:cNvPr>
          <p:cNvSpPr txBox="1"/>
          <p:nvPr/>
        </p:nvSpPr>
        <p:spPr>
          <a:xfrm>
            <a:off x="11013482" y="3152001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Consume 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2CF49-0654-47DD-B60C-AB1F7C936379}"/>
              </a:ext>
            </a:extLst>
          </p:cNvPr>
          <p:cNvSpPr txBox="1"/>
          <p:nvPr/>
        </p:nvSpPr>
        <p:spPr>
          <a:xfrm>
            <a:off x="2921061" y="1602259"/>
            <a:ext cx="3420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ebas Neue" panose="020B0606020202050201" pitchFamily="34" charset="0"/>
              </a:rPr>
              <a:t>ETL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1DC177-FD98-4236-AA8E-419FF782F2F8}"/>
              </a:ext>
            </a:extLst>
          </p:cNvPr>
          <p:cNvCxnSpPr>
            <a:cxnSpLocks/>
          </p:cNvCxnSpPr>
          <p:nvPr/>
        </p:nvCxnSpPr>
        <p:spPr>
          <a:xfrm>
            <a:off x="5541818" y="-93458"/>
            <a:ext cx="0" cy="14339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CAF9D-A0D8-4B01-A377-4A6FD08711E5}"/>
              </a:ext>
            </a:extLst>
          </p:cNvPr>
          <p:cNvCxnSpPr>
            <a:cxnSpLocks/>
          </p:cNvCxnSpPr>
          <p:nvPr/>
        </p:nvCxnSpPr>
        <p:spPr>
          <a:xfrm>
            <a:off x="10710102" y="3518408"/>
            <a:ext cx="18747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D5DA8D-AD98-4A22-AF97-869E26FF0A5A}"/>
              </a:ext>
            </a:extLst>
          </p:cNvPr>
          <p:cNvSpPr txBox="1"/>
          <p:nvPr/>
        </p:nvSpPr>
        <p:spPr>
          <a:xfrm>
            <a:off x="226893" y="3085770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Montserrat" panose="00000500000000000000" pitchFamily="2" charset="0"/>
              </a:rPr>
              <a:t>Write in DB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D8295B-20DE-4FBD-83E8-6CD909AA7943}"/>
              </a:ext>
            </a:extLst>
          </p:cNvPr>
          <p:cNvCxnSpPr>
            <a:cxnSpLocks/>
          </p:cNvCxnSpPr>
          <p:nvPr/>
        </p:nvCxnSpPr>
        <p:spPr>
          <a:xfrm flipH="1">
            <a:off x="-414778" y="3429000"/>
            <a:ext cx="26489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81363B42-605F-4CF9-B8CF-E91AA693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83A8E-E67E-4999-BA6C-95693229BA7D}"/>
              </a:ext>
            </a:extLst>
          </p:cNvPr>
          <p:cNvSpPr txBox="1"/>
          <p:nvPr/>
        </p:nvSpPr>
        <p:spPr>
          <a:xfrm>
            <a:off x="6561275" y="1648426"/>
            <a:ext cx="41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 dirty="0">
                <a:latin typeface="Montserrat" panose="00000500000000000000" pitchFamily="2" charset="0"/>
              </a:rPr>
              <a:t>GitHub repo:</a:t>
            </a:r>
          </a:p>
          <a:p>
            <a:r>
              <a:rPr lang="fr-FR" sz="1050" dirty="0">
                <a:latin typeface="Montserrat" panose="00000500000000000000" pitchFamily="2" charset="0"/>
                <a:hlinkClick r:id="rId5"/>
              </a:rPr>
              <a:t>https://github.com/surfriderfoundationeurope/etl</a:t>
            </a:r>
            <a:r>
              <a:rPr lang="fr-FR" sz="1050" dirty="0">
                <a:latin typeface="Montserrat" panose="00000500000000000000" pitchFamily="2" charset="0"/>
              </a:rPr>
              <a:t> </a:t>
            </a:r>
            <a:endParaRPr lang="en-GB" sz="1050" u="sng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1282849" y="1131241"/>
            <a:ext cx="9366230" cy="50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15928-2EB3-4910-BB61-F280BAC8773E}"/>
              </a:ext>
            </a:extLst>
          </p:cNvPr>
          <p:cNvSpPr txBox="1"/>
          <p:nvPr/>
        </p:nvSpPr>
        <p:spPr>
          <a:xfrm>
            <a:off x="6729800" y="250497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Montserrat" panose="00000500000000000000" pitchFamily="2" charset="0"/>
              </a:rPr>
              <a:t>Write in 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21F8D-159E-4B12-9352-5FF08CD52FAE}"/>
              </a:ext>
            </a:extLst>
          </p:cNvPr>
          <p:cNvSpPr txBox="1"/>
          <p:nvPr/>
        </p:nvSpPr>
        <p:spPr>
          <a:xfrm>
            <a:off x="11270325" y="3079796"/>
            <a:ext cx="63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i="1"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read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87FCF-F8AA-4D7B-A3D2-7CDCEFECF4BF}"/>
              </a:ext>
            </a:extLst>
          </p:cNvPr>
          <p:cNvSpPr txBox="1"/>
          <p:nvPr/>
        </p:nvSpPr>
        <p:spPr>
          <a:xfrm>
            <a:off x="1542921" y="1282887"/>
            <a:ext cx="970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dirty="0">
                <a:latin typeface="Bebas Neue" panose="020B0606020202050201" pitchFamily="34" charset="0"/>
              </a:rPr>
              <a:t>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583F7A-FEDA-47F6-B415-551CC8FF23AD}"/>
              </a:ext>
            </a:extLst>
          </p:cNvPr>
          <p:cNvCxnSpPr>
            <a:cxnSpLocks/>
          </p:cNvCxnSpPr>
          <p:nvPr/>
        </p:nvCxnSpPr>
        <p:spPr>
          <a:xfrm>
            <a:off x="7841958" y="0"/>
            <a:ext cx="0" cy="10549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49658E-5883-48E1-A9C2-929372C21FB4}"/>
              </a:ext>
            </a:extLst>
          </p:cNvPr>
          <p:cNvCxnSpPr>
            <a:cxnSpLocks/>
          </p:cNvCxnSpPr>
          <p:nvPr/>
        </p:nvCxnSpPr>
        <p:spPr>
          <a:xfrm>
            <a:off x="10904071" y="3423179"/>
            <a:ext cx="1606218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4D2F2F40-5D06-42E1-8A06-2E99F1ED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1DDEC-95DC-4A00-BBC3-261EC121C105}"/>
              </a:ext>
            </a:extLst>
          </p:cNvPr>
          <p:cNvSpPr txBox="1"/>
          <p:nvPr/>
        </p:nvSpPr>
        <p:spPr>
          <a:xfrm>
            <a:off x="5825722" y="1421387"/>
            <a:ext cx="4950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 dirty="0">
                <a:latin typeface="Montserrat" panose="00000500000000000000" pitchFamily="2" charset="0"/>
              </a:rPr>
              <a:t>GitHub repo:</a:t>
            </a:r>
          </a:p>
          <a:p>
            <a:r>
              <a:rPr lang="fr-FR" sz="1050" dirty="0">
                <a:latin typeface="Montserrat" panose="00000500000000000000" pitchFamily="2" charset="0"/>
                <a:hlinkClick r:id="rId5"/>
              </a:rPr>
              <a:t>https://github.com/surfriderfoundationeurope/plasticorigins-ops-db</a:t>
            </a:r>
            <a:endParaRPr lang="fr-FR" sz="1050" dirty="0">
              <a:latin typeface="Montserrat" panose="00000500000000000000" pitchFamily="2" charset="0"/>
            </a:endParaRPr>
          </a:p>
          <a:p>
            <a:endParaRPr lang="fr-FR" sz="1050" u="sng" dirty="0">
              <a:latin typeface="Montserrat" panose="00000500000000000000" pitchFamily="2" charset="0"/>
            </a:endParaRPr>
          </a:p>
          <a:p>
            <a:r>
              <a:rPr lang="fr-FR" sz="1050" dirty="0">
                <a:latin typeface="Montserrat" panose="00000500000000000000" pitchFamily="2" charset="0"/>
                <a:hlinkClick r:id="rId6"/>
              </a:rPr>
              <a:t>https://github.com/surfriderfoundationeurope/powerbi-filldatabase</a:t>
            </a:r>
            <a:endParaRPr lang="fr-FR" sz="1050" dirty="0"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17C38E-36FF-4287-B19D-988452DC9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05" y="2450197"/>
            <a:ext cx="4747595" cy="361898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E444F4-53A6-4121-9A72-85E3A426304A}"/>
              </a:ext>
            </a:extLst>
          </p:cNvPr>
          <p:cNvCxnSpPr>
            <a:cxnSpLocks/>
          </p:cNvCxnSpPr>
          <p:nvPr/>
        </p:nvCxnSpPr>
        <p:spPr>
          <a:xfrm flipV="1">
            <a:off x="6730739" y="6193407"/>
            <a:ext cx="0" cy="100145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6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1650913" y="1130966"/>
            <a:ext cx="8982522" cy="49116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15928-2EB3-4910-BB61-F280BAC8773E}"/>
              </a:ext>
            </a:extLst>
          </p:cNvPr>
          <p:cNvSpPr txBox="1"/>
          <p:nvPr/>
        </p:nvSpPr>
        <p:spPr>
          <a:xfrm>
            <a:off x="6906517" y="223726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Read 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21F8D-159E-4B12-9352-5FF08CD52FAE}"/>
              </a:ext>
            </a:extLst>
          </p:cNvPr>
          <p:cNvSpPr txBox="1"/>
          <p:nvPr/>
        </p:nvSpPr>
        <p:spPr>
          <a:xfrm>
            <a:off x="0" y="2981129"/>
            <a:ext cx="148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i="1"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Embedded in website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63AE6-F3E5-48EB-99DF-998E2892F271}"/>
              </a:ext>
            </a:extLst>
          </p:cNvPr>
          <p:cNvSpPr txBox="1"/>
          <p:nvPr/>
        </p:nvSpPr>
        <p:spPr>
          <a:xfrm>
            <a:off x="1005338" y="1151036"/>
            <a:ext cx="590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Bebas Neue" panose="020B0606020202050201" pitchFamily="34" charset="0"/>
              </a:rPr>
              <a:t>Data visualisation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8C5F93-08E8-46EB-96E3-6FBA8AA4EC07}"/>
              </a:ext>
            </a:extLst>
          </p:cNvPr>
          <p:cNvCxnSpPr>
            <a:cxnSpLocks/>
          </p:cNvCxnSpPr>
          <p:nvPr/>
        </p:nvCxnSpPr>
        <p:spPr>
          <a:xfrm>
            <a:off x="-550416" y="3518408"/>
            <a:ext cx="174762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1C8C7B-0966-4F8B-BF5B-145B5FA4B61B}"/>
              </a:ext>
            </a:extLst>
          </p:cNvPr>
          <p:cNvCxnSpPr>
            <a:cxnSpLocks/>
          </p:cNvCxnSpPr>
          <p:nvPr/>
        </p:nvCxnSpPr>
        <p:spPr>
          <a:xfrm flipV="1">
            <a:off x="6759020" y="0"/>
            <a:ext cx="0" cy="100145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F3EE3855-404D-4886-B071-D1BEF49FF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97AE8-A635-4D0F-9A69-B41EED2C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88" y="2074366"/>
            <a:ext cx="6819856" cy="38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1614304" y="886135"/>
            <a:ext cx="8540684" cy="5534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C5BD9-0F38-4E24-8340-42A92C7E0D40}"/>
              </a:ext>
            </a:extLst>
          </p:cNvPr>
          <p:cNvSpPr txBox="1"/>
          <p:nvPr/>
        </p:nvSpPr>
        <p:spPr>
          <a:xfrm>
            <a:off x="1696222" y="1074120"/>
            <a:ext cx="2036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Bebas Neue" panose="020B0606020202050201" pitchFamily="34" charset="0"/>
              </a:rPr>
              <a:t>website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0248F-4C8E-4DBE-B8F8-60598031BBE9}"/>
              </a:ext>
            </a:extLst>
          </p:cNvPr>
          <p:cNvSpPr txBox="1"/>
          <p:nvPr/>
        </p:nvSpPr>
        <p:spPr>
          <a:xfrm>
            <a:off x="10610857" y="3543608"/>
            <a:ext cx="1505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i="1"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Map embedded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88921E-696F-4151-BA88-EA45F62D0C82}"/>
              </a:ext>
            </a:extLst>
          </p:cNvPr>
          <p:cNvCxnSpPr>
            <a:cxnSpLocks/>
          </p:cNvCxnSpPr>
          <p:nvPr/>
        </p:nvCxnSpPr>
        <p:spPr>
          <a:xfrm>
            <a:off x="10200711" y="3516974"/>
            <a:ext cx="231334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C68EF7EF-3A0D-48FD-88EA-E3C719E0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59D0D-5460-42B6-85AD-77531D2659E9}"/>
              </a:ext>
            </a:extLst>
          </p:cNvPr>
          <p:cNvSpPr txBox="1"/>
          <p:nvPr/>
        </p:nvSpPr>
        <p:spPr>
          <a:xfrm>
            <a:off x="5674937" y="1212881"/>
            <a:ext cx="452577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50" u="sng" dirty="0">
                <a:latin typeface="Montserrat"/>
              </a:rPr>
              <a:t>GitHub repo:</a:t>
            </a:r>
          </a:p>
          <a:p>
            <a:r>
              <a:rPr lang="fr-FR" sz="1050" dirty="0">
                <a:latin typeface="Montserrat"/>
                <a:hlinkClick r:id="rId5"/>
              </a:rPr>
              <a:t>https://github.com/surfriderfoundationeurope/plastic-origin</a:t>
            </a:r>
            <a:endParaRPr lang="fr-FR" sz="1050" dirty="0">
              <a:latin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E612F-AF3F-4D47-937E-8F27E1FB9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229" y="2181855"/>
            <a:ext cx="7126834" cy="40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952116" y="342531"/>
            <a:ext cx="9860428" cy="5711273"/>
          </a:xfrm>
          <a:prstGeom prst="rect">
            <a:avLst/>
          </a:prstGeom>
          <a:solidFill>
            <a:srgbClr val="F7B6FC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C68EF7EF-3A0D-48FD-88EA-E3C719E0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15A2D8-721F-4FF7-806F-E392890B4E09}"/>
              </a:ext>
            </a:extLst>
          </p:cNvPr>
          <p:cNvCxnSpPr>
            <a:cxnSpLocks/>
          </p:cNvCxnSpPr>
          <p:nvPr/>
        </p:nvCxnSpPr>
        <p:spPr>
          <a:xfrm>
            <a:off x="5541818" y="6174557"/>
            <a:ext cx="0" cy="9576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D8E53-205A-4224-95D0-A894DC8E5A43}"/>
              </a:ext>
            </a:extLst>
          </p:cNvPr>
          <p:cNvSpPr txBox="1"/>
          <p:nvPr/>
        </p:nvSpPr>
        <p:spPr>
          <a:xfrm>
            <a:off x="4001294" y="6290288"/>
            <a:ext cx="157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Montserrat" panose="00000500000000000000" pitchFamily="2" charset="0"/>
              </a:rPr>
              <a:t>Provide labelled data to train 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9E3D0-6B5B-4208-B363-0282B4E6F063}"/>
              </a:ext>
            </a:extLst>
          </p:cNvPr>
          <p:cNvSpPr txBox="1"/>
          <p:nvPr/>
        </p:nvSpPr>
        <p:spPr>
          <a:xfrm>
            <a:off x="709382" y="640282"/>
            <a:ext cx="5386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800" dirty="0">
                <a:latin typeface="Bebas Neue" panose="020B0606020202050201" pitchFamily="34" charset="0"/>
              </a:rPr>
              <a:t>Data LABELING 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7FF1A-0836-4B58-8BC2-EA1190C5D2C4}"/>
              </a:ext>
            </a:extLst>
          </p:cNvPr>
          <p:cNvSpPr txBox="1"/>
          <p:nvPr/>
        </p:nvSpPr>
        <p:spPr>
          <a:xfrm>
            <a:off x="6230324" y="409450"/>
            <a:ext cx="4745609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50" u="sng" dirty="0">
                <a:latin typeface="Montserrat"/>
              </a:rPr>
              <a:t>GitHub repo:</a:t>
            </a:r>
          </a:p>
          <a:p>
            <a:r>
              <a:rPr lang="en-GB" sz="1050" u="sng" dirty="0">
                <a:latin typeface="Montserrat"/>
              </a:rPr>
              <a:t>Front :</a:t>
            </a:r>
          </a:p>
          <a:p>
            <a:r>
              <a:rPr lang="fr-FR" sz="1050" dirty="0">
                <a:latin typeface="Montserrat"/>
                <a:hlinkClick r:id="rId5"/>
              </a:rPr>
              <a:t>https://github.com/surfriderfoundationeurope/labelcv-web</a:t>
            </a:r>
            <a:endParaRPr lang="en-GB" sz="1050" u="sng" dirty="0">
              <a:latin typeface="Montserrat" panose="00000500000000000000" pitchFamily="2" charset="0"/>
            </a:endParaRPr>
          </a:p>
          <a:p>
            <a:r>
              <a:rPr lang="en-GB" sz="1050" u="sng" dirty="0">
                <a:latin typeface="Montserrat" panose="00000500000000000000" pitchFamily="2" charset="0"/>
              </a:rPr>
              <a:t>Back :</a:t>
            </a:r>
          </a:p>
          <a:p>
            <a:r>
              <a:rPr lang="en-GB" sz="1050" u="sng" dirty="0">
                <a:latin typeface="Montserrat" panose="00000500000000000000" pitchFamily="2" charset="0"/>
                <a:hlinkClick r:id="rId6"/>
              </a:rPr>
              <a:t>https://github.com/surfriderfoundationeurope/po-mobile-backend</a:t>
            </a:r>
            <a:r>
              <a:rPr lang="en-GB" sz="1050" u="sng" dirty="0">
                <a:latin typeface="Montserrat" panose="00000500000000000000" pitchFamily="2" charset="0"/>
              </a:rPr>
              <a:t> </a:t>
            </a:r>
          </a:p>
          <a:p>
            <a:endParaRPr lang="fr-FR" sz="1050" dirty="0">
              <a:latin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F9C93-838D-46F7-8882-5B13D60C5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092" y="1805372"/>
            <a:ext cx="7185399" cy="40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0040-4E72-4065-88B1-F998E8F5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25312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latin typeface="Bebas Neue" panose="020B0606020202050201" pitchFamily="34" charset="0"/>
              </a:rPr>
              <a:t>Supplementary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1597437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2189480" y="1403694"/>
            <a:ext cx="7813040" cy="4226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C5BD9-0F38-4E24-8340-42A92C7E0D40}"/>
              </a:ext>
            </a:extLst>
          </p:cNvPr>
          <p:cNvSpPr txBox="1"/>
          <p:nvPr/>
        </p:nvSpPr>
        <p:spPr>
          <a:xfrm>
            <a:off x="0" y="1952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latin typeface="Bebas Neue" panose="020B0606020202050201" pitchFamily="34" charset="0"/>
              </a:rPr>
              <a:t>API MANAGEMENT</a:t>
            </a:r>
          </a:p>
        </p:txBody>
      </p:sp>
      <p:pic>
        <p:nvPicPr>
          <p:cNvPr id="22" name="Graphic 21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C68EF7EF-3A0D-48FD-88EA-E3C719E0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59D0D-5460-42B6-85AD-77531D2659E9}"/>
              </a:ext>
            </a:extLst>
          </p:cNvPr>
          <p:cNvSpPr txBox="1"/>
          <p:nvPr/>
        </p:nvSpPr>
        <p:spPr>
          <a:xfrm>
            <a:off x="75864" y="2597194"/>
            <a:ext cx="217846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>
                <a:latin typeface="Montserrat" panose="00000500000000000000" pitchFamily="2" charset="0"/>
              </a:rPr>
              <a:t>Repo:</a:t>
            </a:r>
          </a:p>
          <a:p>
            <a:r>
              <a:rPr lang="fr-FR" sz="1050">
                <a:latin typeface="Montserrat" panose="00000500000000000000" pitchFamily="2" charset="0"/>
                <a:hlinkClick r:id="rId5"/>
              </a:rPr>
              <a:t>https://github.com/surfriderfoundationeurope/plastic-origins-api-gateway</a:t>
            </a:r>
            <a:endParaRPr lang="en-GB" sz="1050" u="sng">
              <a:latin typeface="Montserrat" panose="00000500000000000000" pitchFamily="2" charset="0"/>
            </a:endParaRPr>
          </a:p>
          <a:p>
            <a:endParaRPr lang="en-GB" sz="1050" u="sng">
              <a:latin typeface="Montserrat" panose="00000500000000000000" pitchFamily="2" charset="0"/>
            </a:endParaRPr>
          </a:p>
          <a:p>
            <a:r>
              <a:rPr lang="en-GB" sz="1050" u="sng">
                <a:latin typeface="Montserrat" panose="00000500000000000000" pitchFamily="2" charset="0"/>
              </a:rPr>
              <a:t>Team</a:t>
            </a:r>
            <a:r>
              <a:rPr lang="en-GB" sz="1050">
                <a:latin typeface="Montserrat" panose="00000500000000000000" pitchFamily="2" charset="0"/>
              </a:rPr>
              <a:t>:</a:t>
            </a:r>
          </a:p>
          <a:p>
            <a:r>
              <a:rPr lang="en-GB" sz="1050" err="1">
                <a:latin typeface="Montserrat" panose="00000500000000000000" pitchFamily="2" charset="0"/>
              </a:rPr>
              <a:t>Lise</a:t>
            </a:r>
            <a:r>
              <a:rPr lang="en-GB" sz="1050">
                <a:latin typeface="Montserrat" panose="00000500000000000000" pitchFamily="2" charset="0"/>
              </a:rPr>
              <a:t> </a:t>
            </a:r>
            <a:r>
              <a:rPr lang="en-GB" sz="1050" err="1">
                <a:latin typeface="Montserrat" panose="00000500000000000000" pitchFamily="2" charset="0"/>
              </a:rPr>
              <a:t>Deguilhem</a:t>
            </a:r>
            <a:endParaRPr lang="en-GB" sz="1050">
              <a:latin typeface="Montserrat" panose="00000500000000000000" pitchFamily="2" charset="0"/>
            </a:endParaRPr>
          </a:p>
          <a:p>
            <a:endParaRPr lang="en-GB" sz="1050">
              <a:latin typeface="Montserrat" panose="00000500000000000000" pitchFamily="2" charset="0"/>
            </a:endParaRPr>
          </a:p>
          <a:p>
            <a:r>
              <a:rPr lang="en-GB" sz="1050" u="sng">
                <a:latin typeface="Montserrat" panose="00000500000000000000" pitchFamily="2" charset="0"/>
              </a:rPr>
              <a:t>Next steps</a:t>
            </a:r>
            <a:r>
              <a:rPr lang="en-GB" sz="1050">
                <a:latin typeface="Montserrat" panose="00000500000000000000" pitchFamily="2" charset="0"/>
              </a:rPr>
              <a:t>:</a:t>
            </a:r>
          </a:p>
          <a:p>
            <a:endParaRPr lang="en-GB" sz="1050">
              <a:latin typeface="Montserrat" panose="00000500000000000000" pitchFamily="2" charset="0"/>
            </a:endParaRPr>
          </a:p>
          <a:p>
            <a:endParaRPr lang="en-GB" sz="1050">
              <a:latin typeface="Montserrat" panose="00000500000000000000" pitchFamily="2" charset="0"/>
            </a:endParaRPr>
          </a:p>
          <a:p>
            <a:r>
              <a:rPr lang="en-GB" sz="1050" u="sng">
                <a:latin typeface="Montserrat" panose="00000500000000000000" pitchFamily="2" charset="0"/>
              </a:rPr>
              <a:t>Help needed</a:t>
            </a:r>
            <a:r>
              <a:rPr lang="en-GB" sz="1050">
                <a:latin typeface="Montserrat" panose="00000500000000000000" pitchFamily="2" charset="0"/>
              </a:rPr>
              <a:t>:</a:t>
            </a:r>
          </a:p>
          <a:p>
            <a:r>
              <a:rPr lang="en-GB" sz="1050">
                <a:latin typeface="Montserrat" panose="00000500000000000000" pitchFamily="2" charset="0"/>
              </a:rPr>
              <a:t>…</a:t>
            </a:r>
          </a:p>
          <a:p>
            <a:endParaRPr lang="en-GB" sz="105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1117E-4EB4-43D3-A90F-CD48EBF2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385"/>
            <a:ext cx="10515600" cy="332934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DevOps -&gt; discussions / tasks / </a:t>
            </a:r>
            <a:r>
              <a:rPr lang="en-US" err="1">
                <a:ea typeface="+mj-lt"/>
                <a:cs typeface="+mj-lt"/>
              </a:rPr>
              <a:t>organisation</a:t>
            </a:r>
            <a:r>
              <a:rPr lang="en-US">
                <a:ea typeface="+mj-lt"/>
                <a:cs typeface="+mj-lt"/>
              </a:rPr>
              <a:t> du travail / build et </a:t>
            </a:r>
            <a:r>
              <a:rPr lang="en-US" err="1">
                <a:ea typeface="+mj-lt"/>
                <a:cs typeface="+mj-lt"/>
              </a:rPr>
              <a:t>déploiement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GitHub -&gt; code + description du code + documentation + </a:t>
            </a:r>
            <a:r>
              <a:rPr lang="en-US" err="1">
                <a:ea typeface="+mj-lt"/>
                <a:cs typeface="+mj-lt"/>
              </a:rPr>
              <a:t>décision</a:t>
            </a:r>
            <a:r>
              <a:rPr lang="en-US">
                <a:ea typeface="+mj-lt"/>
                <a:cs typeface="+mj-lt"/>
              </a:rPr>
              <a:t> record Architectural decision record (ADR)</a:t>
            </a:r>
            <a:endParaRPr lang="en-US"/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1610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D515732-C9DC-4987-8B64-7E3A3431451B}"/>
              </a:ext>
            </a:extLst>
          </p:cNvPr>
          <p:cNvSpPr txBox="1">
            <a:spLocks/>
          </p:cNvSpPr>
          <p:nvPr/>
        </p:nvSpPr>
        <p:spPr>
          <a:xfrm>
            <a:off x="195208" y="105025"/>
            <a:ext cx="11801583" cy="4256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  <a:latin typeface="+mn-lt"/>
              </a:rPr>
              <a:t>Modèle de données – v2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0B079-B2E0-443C-9886-196E88037A8A}"/>
              </a:ext>
            </a:extLst>
          </p:cNvPr>
          <p:cNvSpPr/>
          <p:nvPr/>
        </p:nvSpPr>
        <p:spPr>
          <a:xfrm>
            <a:off x="9394439" y="90805"/>
            <a:ext cx="2476071" cy="1623989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RIVER</a:t>
            </a:r>
          </a:p>
          <a:p>
            <a:pPr marL="285750" indent="-285750">
              <a:buFontTx/>
              <a:buChar char="-"/>
            </a:pPr>
            <a:r>
              <a:rPr lang="en-US" sz="1100" b="1" u="sng" err="1">
                <a:solidFill>
                  <a:schemeClr val="tx1"/>
                </a:solidFill>
              </a:rPr>
              <a:t>River_id</a:t>
            </a:r>
            <a:r>
              <a:rPr lang="en-US" sz="1100" b="1" u="sng">
                <a:solidFill>
                  <a:schemeClr val="tx1"/>
                </a:solidFill>
              </a:rPr>
              <a:t>: </a:t>
            </a:r>
            <a:r>
              <a:rPr lang="en-US" sz="1100" b="1" u="sng" err="1">
                <a:solidFill>
                  <a:schemeClr val="tx1"/>
                </a:solidFill>
              </a:rPr>
              <a:t>guid</a:t>
            </a:r>
            <a:endParaRPr lang="en-US" sz="1100" b="1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River_name</a:t>
            </a:r>
            <a:r>
              <a:rPr lang="en-US" sz="1100">
                <a:solidFill>
                  <a:schemeClr val="tx1"/>
                </a:solidFill>
              </a:rPr>
              <a:t>: varchar(255)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River_Strahler_rank</a:t>
            </a:r>
            <a:r>
              <a:rPr lang="en-US" sz="1100">
                <a:solidFill>
                  <a:schemeClr val="tx1"/>
                </a:solidFill>
              </a:rPr>
              <a:t>: (</a:t>
            </a:r>
            <a:r>
              <a:rPr lang="en-US" sz="1100" err="1">
                <a:solidFill>
                  <a:schemeClr val="tx1"/>
                </a:solidFill>
              </a:rPr>
              <a:t>nombre</a:t>
            </a:r>
            <a:r>
              <a:rPr lang="en-US" sz="1100">
                <a:solidFill>
                  <a:schemeClr val="tx1"/>
                </a:solidFill>
              </a:rPr>
              <a:t> &lt;10)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RiverBasin</a:t>
            </a: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Lenght</a:t>
            </a: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C6397-6264-49B4-8D98-2A45D75B1B7F}"/>
              </a:ext>
            </a:extLst>
          </p:cNvPr>
          <p:cNvSpPr/>
          <p:nvPr/>
        </p:nvSpPr>
        <p:spPr>
          <a:xfrm>
            <a:off x="243137" y="2926327"/>
            <a:ext cx="2476071" cy="3261409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TRASH</a:t>
            </a:r>
          </a:p>
          <a:p>
            <a:pPr marL="285750" indent="-285750">
              <a:buFontTx/>
              <a:buChar char="-"/>
            </a:pPr>
            <a:r>
              <a:rPr lang="en-US" sz="1100" u="sng">
                <a:solidFill>
                  <a:schemeClr val="tx1"/>
                </a:solidFill>
              </a:rPr>
              <a:t>Id: </a:t>
            </a:r>
            <a:r>
              <a:rPr lang="en-US" sz="1100" u="sng" err="1">
                <a:solidFill>
                  <a:schemeClr val="tx1"/>
                </a:solidFill>
              </a:rPr>
              <a:t>guid</a:t>
            </a:r>
            <a:endParaRPr lang="en-US" sz="1100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b="1" err="1">
                <a:solidFill>
                  <a:schemeClr val="tx1"/>
                </a:solidFill>
              </a:rPr>
              <a:t>Campaign_id</a:t>
            </a:r>
            <a:r>
              <a:rPr lang="en-US" sz="1100" b="1">
                <a:solidFill>
                  <a:schemeClr val="tx1"/>
                </a:solidFill>
              </a:rPr>
              <a:t>: </a:t>
            </a:r>
            <a:r>
              <a:rPr lang="en-US" sz="1100" b="1" err="1">
                <a:solidFill>
                  <a:schemeClr val="tx1"/>
                </a:solidFill>
              </a:rPr>
              <a:t>guid</a:t>
            </a:r>
            <a:endParaRPr lang="en-US" sz="1100" b="1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Latitude 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Longitude 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Precision: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Type: {Unknow, Unknow10, Common Household Items, Drinking Bottles, Food Packaging, Agricultural Waste, Industrial or Construction Debris, Fishing or Hunting, Bottles, Fragments, Others}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Brand: {To be defined}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Image_id</a:t>
            </a:r>
            <a:r>
              <a:rPr lang="en-US" sz="1100">
                <a:solidFill>
                  <a:schemeClr val="tx1"/>
                </a:solidFill>
              </a:rPr>
              <a:t> (null)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AI_Version</a:t>
            </a:r>
            <a:r>
              <a:rPr lang="en-US" sz="1100">
                <a:solidFill>
                  <a:schemeClr val="tx1"/>
                </a:solidFill>
              </a:rPr>
              <a:t>: decimal (null)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IsDeleted</a:t>
            </a:r>
            <a:r>
              <a:rPr lang="en-US" sz="1100">
                <a:solidFill>
                  <a:schemeClr val="tx1"/>
                </a:solidFill>
              </a:rPr>
              <a:t> (default FALSE – Boolean – not null)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D5FF43-829A-4EF3-9C61-4C669723C6B3}"/>
              </a:ext>
            </a:extLst>
          </p:cNvPr>
          <p:cNvSpPr/>
          <p:nvPr/>
        </p:nvSpPr>
        <p:spPr>
          <a:xfrm>
            <a:off x="2686882" y="4518560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4C4283-B754-4FC9-8ABB-12D27BA28FC4}"/>
              </a:ext>
            </a:extLst>
          </p:cNvPr>
          <p:cNvSpPr/>
          <p:nvPr/>
        </p:nvSpPr>
        <p:spPr>
          <a:xfrm>
            <a:off x="5607530" y="1362933"/>
            <a:ext cx="2870283" cy="2778853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CAMPAIGN</a:t>
            </a:r>
          </a:p>
          <a:p>
            <a:pPr marL="285750" indent="-285750">
              <a:buFontTx/>
              <a:buChar char="-"/>
            </a:pPr>
            <a:r>
              <a:rPr lang="en-US" sz="1100" b="1" u="sng">
                <a:solidFill>
                  <a:schemeClr val="tx1"/>
                </a:solidFill>
              </a:rPr>
              <a:t>Id: </a:t>
            </a:r>
            <a:r>
              <a:rPr lang="en-US" sz="1100" b="1" u="sng" err="1">
                <a:solidFill>
                  <a:schemeClr val="tx1"/>
                </a:solidFill>
              </a:rPr>
              <a:t>guid</a:t>
            </a:r>
            <a:endParaRPr lang="en-US" sz="1100" b="1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Campaign_id</a:t>
            </a: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Start_date</a:t>
            </a:r>
            <a:r>
              <a:rPr lang="en-US" sz="1100">
                <a:solidFill>
                  <a:schemeClr val="tx1"/>
                </a:solidFill>
              </a:rPr>
              <a:t>: datetime2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End_date</a:t>
            </a:r>
            <a:r>
              <a:rPr lang="en-US" sz="1100">
                <a:solidFill>
                  <a:schemeClr val="tx1"/>
                </a:solidFill>
              </a:rPr>
              <a:t>: datetime2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Start_Lat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Start_Long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EndLat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EndLong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Locomotion: {kayak, SUP, foot, motor boat, drone}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Method: {AI, Manual}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RiverSide</a:t>
            </a:r>
            <a:r>
              <a:rPr lang="en-US" sz="1100">
                <a:solidFill>
                  <a:schemeClr val="tx1"/>
                </a:solidFill>
              </a:rPr>
              <a:t>: Boolean (1 for Left, 0 for Right}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Remark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ContainerURL</a:t>
            </a:r>
            <a:endParaRPr lang="en-US" sz="11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1E4B1-A9AE-E547-92EF-848CC89A454D}"/>
              </a:ext>
            </a:extLst>
          </p:cNvPr>
          <p:cNvGrpSpPr/>
          <p:nvPr/>
        </p:nvGrpSpPr>
        <p:grpSpPr>
          <a:xfrm>
            <a:off x="9175070" y="4070902"/>
            <a:ext cx="2695440" cy="2512081"/>
            <a:chOff x="6894600" y="4100303"/>
            <a:chExt cx="2695440" cy="15849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85E4E59-0605-44E1-86E8-4EFE4C9C2241}"/>
                </a:ext>
              </a:extLst>
            </p:cNvPr>
            <p:cNvSpPr/>
            <p:nvPr/>
          </p:nvSpPr>
          <p:spPr>
            <a:xfrm>
              <a:off x="7113969" y="4100303"/>
              <a:ext cx="2476071" cy="1584944"/>
            </a:xfrm>
            <a:prstGeom prst="rect">
              <a:avLst/>
            </a:prstGeom>
            <a:noFill/>
            <a:ln>
              <a:solidFill>
                <a:srgbClr val="3E6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600"/>
                </a:spcAft>
              </a:pPr>
              <a:r>
                <a:rPr lang="en-US" sz="1400">
                  <a:solidFill>
                    <a:schemeClr val="tx1"/>
                  </a:solidFill>
                </a:rPr>
                <a:t>USER</a:t>
              </a:r>
            </a:p>
            <a:p>
              <a:pPr marL="285750" indent="-285750">
                <a:buFontTx/>
                <a:buChar char="-"/>
              </a:pPr>
              <a:r>
                <a:rPr lang="en-US" sz="1100" b="1" u="sng">
                  <a:solidFill>
                    <a:schemeClr val="tx1"/>
                  </a:solidFill>
                </a:rPr>
                <a:t>Id: </a:t>
              </a:r>
              <a:r>
                <a:rPr lang="en-US" sz="1100" b="1" u="sng" err="1">
                  <a:solidFill>
                    <a:schemeClr val="tx1"/>
                  </a:solidFill>
                </a:rPr>
                <a:t>guid</a:t>
              </a:r>
              <a:endParaRPr lang="en-US" sz="1100" b="1" u="sng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Firstname</a:t>
              </a:r>
              <a:r>
                <a:rPr lang="en-US" sz="1100">
                  <a:solidFill>
                    <a:schemeClr val="tx1"/>
                  </a:solidFill>
                </a:rPr>
                <a:t>: varchar(255)</a:t>
              </a: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Lastname</a:t>
              </a:r>
              <a:r>
                <a:rPr lang="en-US" sz="1100">
                  <a:solidFill>
                    <a:schemeClr val="tx1"/>
                  </a:solidFill>
                </a:rPr>
                <a:t>: varchar(255)</a:t>
              </a:r>
            </a:p>
            <a:p>
              <a:pPr marL="285750" indent="-285750">
                <a:buFontTx/>
                <a:buChar char="-"/>
              </a:pPr>
              <a:r>
                <a:rPr lang="en-US" sz="1100">
                  <a:solidFill>
                    <a:schemeClr val="tx1"/>
                  </a:solidFill>
                </a:rPr>
                <a:t>Email: varchar(255)</a:t>
              </a: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EmailConfirmed</a:t>
              </a:r>
              <a:r>
                <a:rPr lang="en-US" sz="1100">
                  <a:solidFill>
                    <a:schemeClr val="tx1"/>
                  </a:solidFill>
                </a:rPr>
                <a:t>: varchar(255)</a:t>
              </a: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PasswordHash</a:t>
              </a:r>
              <a:endParaRPr lang="en-US" sz="110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YearOfBirth</a:t>
              </a:r>
              <a:r>
                <a:rPr lang="en-US" sz="1100">
                  <a:solidFill>
                    <a:schemeClr val="tx1"/>
                  </a:solidFill>
                </a:rPr>
                <a:t>: int</a:t>
              </a: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HasBeenTrained</a:t>
              </a:r>
              <a:r>
                <a:rPr lang="en-US" sz="1100">
                  <a:solidFill>
                    <a:schemeClr val="tx1"/>
                  </a:solidFill>
                </a:rPr>
                <a:t>: </a:t>
              </a:r>
              <a:r>
                <a:rPr lang="en-US" sz="1100" err="1">
                  <a:solidFill>
                    <a:schemeClr val="tx1"/>
                  </a:solidFill>
                </a:rPr>
                <a:t>boolean</a:t>
              </a:r>
              <a:endParaRPr lang="en-US" sz="110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sz="1100">
                  <a:solidFill>
                    <a:schemeClr val="tx1"/>
                  </a:solidFill>
                </a:rPr>
                <a:t>Role: {standard, admin, super admin}</a:t>
              </a: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chemeClr val="tx1"/>
                  </a:solidFill>
                </a:rPr>
                <a:t>IsDeleted</a:t>
              </a:r>
              <a:endParaRPr lang="en-US" sz="110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59D094-86B9-4B1D-A19C-DEBC57446BAB}"/>
                </a:ext>
              </a:extLst>
            </p:cNvPr>
            <p:cNvSpPr/>
            <p:nvPr/>
          </p:nvSpPr>
          <p:spPr>
            <a:xfrm>
              <a:off x="6894600" y="4885092"/>
              <a:ext cx="313372" cy="194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1 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C3AF54-D385-42AC-8A29-BE9BAA70E31D}"/>
              </a:ext>
            </a:extLst>
          </p:cNvPr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7042673" y="902799"/>
            <a:ext cx="2351767" cy="4601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8D617-B7F8-4B25-B24F-22E037C5A45D}"/>
              </a:ext>
            </a:extLst>
          </p:cNvPr>
          <p:cNvSpPr/>
          <p:nvPr/>
        </p:nvSpPr>
        <p:spPr>
          <a:xfrm>
            <a:off x="5356841" y="3672018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A74837E-CC46-4D32-B0B6-EF5E8CCE72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19208" y="3979795"/>
            <a:ext cx="2888322" cy="7816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6C44412-F11F-4ACD-BCA2-66984593DF4B}"/>
              </a:ext>
            </a:extLst>
          </p:cNvPr>
          <p:cNvSpPr/>
          <p:nvPr/>
        </p:nvSpPr>
        <p:spPr>
          <a:xfrm>
            <a:off x="9394439" y="2255835"/>
            <a:ext cx="2476071" cy="1512137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RIVER_COORD</a:t>
            </a:r>
          </a:p>
          <a:p>
            <a:pPr marL="285750" indent="-285750">
              <a:buFontTx/>
              <a:buChar char="-"/>
            </a:pPr>
            <a:r>
              <a:rPr lang="en-US" sz="1100" u="sng" err="1">
                <a:solidFill>
                  <a:schemeClr val="tx1"/>
                </a:solidFill>
              </a:rPr>
              <a:t>River_id</a:t>
            </a:r>
            <a:endParaRPr lang="en-US" sz="1100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Lat_coord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Lon_coord</a:t>
            </a:r>
            <a:r>
              <a:rPr lang="en-US" sz="1100">
                <a:solidFill>
                  <a:schemeClr val="tx1"/>
                </a:solidFill>
              </a:rPr>
              <a:t>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Order: 1 to x (1 for the source, x for the river mouth)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C5F7F59-9F7C-4EC7-BCB1-9A0F08128436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>
            <a:off x="8477813" y="2752360"/>
            <a:ext cx="916626" cy="2574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BC38DB-751B-416B-BC2D-24BB72A8916E}"/>
              </a:ext>
            </a:extLst>
          </p:cNvPr>
          <p:cNvCxnSpPr>
            <a:stCxn id="25" idx="2"/>
            <a:endCxn id="67" idx="0"/>
          </p:cNvCxnSpPr>
          <p:nvPr/>
        </p:nvCxnSpPr>
        <p:spPr>
          <a:xfrm>
            <a:off x="10632475" y="1714794"/>
            <a:ext cx="0" cy="54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6B7A8E2-8659-4E5D-80E0-CD24C14899BA}"/>
              </a:ext>
            </a:extLst>
          </p:cNvPr>
          <p:cNvSpPr/>
          <p:nvPr/>
        </p:nvSpPr>
        <p:spPr>
          <a:xfrm>
            <a:off x="10617213" y="1682685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5F92EA-15A9-48AA-B9FE-FB227BFE3FF6}"/>
              </a:ext>
            </a:extLst>
          </p:cNvPr>
          <p:cNvSpPr/>
          <p:nvPr/>
        </p:nvSpPr>
        <p:spPr>
          <a:xfrm>
            <a:off x="10632474" y="1969260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5D8FA0-2797-408B-A14C-FB0833F9199A}"/>
              </a:ext>
            </a:extLst>
          </p:cNvPr>
          <p:cNvSpPr/>
          <p:nvPr/>
        </p:nvSpPr>
        <p:spPr>
          <a:xfrm>
            <a:off x="9111473" y="640716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E38C1E-5AB1-41F7-A4DA-B988B61BF534}"/>
              </a:ext>
            </a:extLst>
          </p:cNvPr>
          <p:cNvSpPr/>
          <p:nvPr/>
        </p:nvSpPr>
        <p:spPr>
          <a:xfrm>
            <a:off x="7018083" y="1130291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C4ACEF-2308-47B7-AAAB-3732E595ADA8}"/>
              </a:ext>
            </a:extLst>
          </p:cNvPr>
          <p:cNvSpPr/>
          <p:nvPr/>
        </p:nvSpPr>
        <p:spPr>
          <a:xfrm>
            <a:off x="8462610" y="2782501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0F12B-EDF4-494B-B8D0-951DA19DE341}"/>
              </a:ext>
            </a:extLst>
          </p:cNvPr>
          <p:cNvSpPr/>
          <p:nvPr/>
        </p:nvSpPr>
        <p:spPr>
          <a:xfrm>
            <a:off x="2704005" y="459005"/>
            <a:ext cx="2476071" cy="1786724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IMAGES</a:t>
            </a:r>
          </a:p>
          <a:p>
            <a:pPr marL="171450" indent="-171450">
              <a:buFontTx/>
              <a:buChar char="-"/>
            </a:pPr>
            <a:r>
              <a:rPr lang="en-US" sz="1100" u="sng">
                <a:solidFill>
                  <a:schemeClr val="tx1"/>
                </a:solidFill>
              </a:rPr>
              <a:t>Id: </a:t>
            </a:r>
            <a:r>
              <a:rPr lang="en-US" sz="1100" u="sng" err="1">
                <a:solidFill>
                  <a:schemeClr val="tx1"/>
                </a:solidFill>
              </a:rPr>
              <a:t>guid</a:t>
            </a:r>
            <a:endParaRPr lang="en-US" sz="1100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Campaign_id</a:t>
            </a: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Filename : varchar(max)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BlobName</a:t>
            </a:r>
            <a:r>
              <a:rPr lang="en-US" sz="1100">
                <a:solidFill>
                  <a:schemeClr val="tx1"/>
                </a:solidFill>
              </a:rPr>
              <a:t> : varchar(max)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chemeClr val="tx1"/>
                </a:solidFill>
              </a:rPr>
              <a:t>ContainerUrl</a:t>
            </a:r>
            <a:r>
              <a:rPr lang="en-US" sz="1100">
                <a:solidFill>
                  <a:schemeClr val="tx1"/>
                </a:solidFill>
              </a:rPr>
              <a:t> : varchar(max)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Latitude 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Longitude : float</a:t>
            </a: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chemeClr val="tx1"/>
                </a:solidFill>
              </a:rPr>
              <a:t>Precision: float</a:t>
            </a: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F889214-3BCA-4BA4-BCBD-E73DE59E71ED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5270459" y="-869413"/>
            <a:ext cx="443794" cy="3100630"/>
          </a:xfrm>
          <a:prstGeom prst="bentConnector4">
            <a:avLst>
              <a:gd name="adj1" fmla="val -51510"/>
              <a:gd name="adj2" fmla="val 699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3F79-2475-473F-BB71-0631310A310C}"/>
              </a:ext>
            </a:extLst>
          </p:cNvPr>
          <p:cNvSpPr/>
          <p:nvPr/>
        </p:nvSpPr>
        <p:spPr>
          <a:xfrm>
            <a:off x="6761683" y="1092724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7B9189-9268-4A09-95C8-A93802E2AF63}"/>
              </a:ext>
            </a:extLst>
          </p:cNvPr>
          <p:cNvSpPr/>
          <p:nvPr/>
        </p:nvSpPr>
        <p:spPr>
          <a:xfrm>
            <a:off x="3643872" y="206703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76140DF-515E-4A3C-98CD-1917EAAA6866}"/>
              </a:ext>
            </a:extLst>
          </p:cNvPr>
          <p:cNvCxnSpPr>
            <a:cxnSpLocks/>
            <a:stCxn id="34" idx="1"/>
            <a:endCxn id="5" idx="0"/>
          </p:cNvCxnSpPr>
          <p:nvPr/>
        </p:nvCxnSpPr>
        <p:spPr>
          <a:xfrm rot="10800000" flipV="1">
            <a:off x="1481173" y="1352367"/>
            <a:ext cx="1222832" cy="1573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D7DF9-8B75-48DF-BF9C-902B4EE99FF9}"/>
              </a:ext>
            </a:extLst>
          </p:cNvPr>
          <p:cNvSpPr/>
          <p:nvPr/>
        </p:nvSpPr>
        <p:spPr>
          <a:xfrm>
            <a:off x="2447605" y="1030184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6E0267-F1CF-465B-8399-D52B21CA4D6C}"/>
              </a:ext>
            </a:extLst>
          </p:cNvPr>
          <p:cNvSpPr/>
          <p:nvPr/>
        </p:nvSpPr>
        <p:spPr>
          <a:xfrm>
            <a:off x="1481172" y="2642571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A384E-29F1-4337-AD37-303BE7D08A50}"/>
              </a:ext>
            </a:extLst>
          </p:cNvPr>
          <p:cNvSpPr/>
          <p:nvPr/>
        </p:nvSpPr>
        <p:spPr>
          <a:xfrm>
            <a:off x="1232143" y="1112782"/>
            <a:ext cx="313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??? </a:t>
            </a:r>
          </a:p>
        </p:txBody>
      </p:sp>
      <p:pic>
        <p:nvPicPr>
          <p:cNvPr id="36" name="Graphic 35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9F5B6DC5-0AD0-4882-B841-A266F37A5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rte, arbre&#10;&#10;Description générée avec un niveau de confiance très élevé">
            <a:extLst>
              <a:ext uri="{FF2B5EF4-FFF2-40B4-BE49-F238E27FC236}">
                <a16:creationId xmlns:a16="http://schemas.microsoft.com/office/drawing/2014/main" id="{FA322730-0754-4728-843B-181E60AEB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23580" r="5276" b="13360"/>
          <a:stretch/>
        </p:blipFill>
        <p:spPr>
          <a:xfrm>
            <a:off x="1" y="1"/>
            <a:ext cx="6103684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130DB9-C0DB-AE48-A728-0C5016A5C125}"/>
              </a:ext>
            </a:extLst>
          </p:cNvPr>
          <p:cNvSpPr txBox="1"/>
          <p:nvPr/>
        </p:nvSpPr>
        <p:spPr>
          <a:xfrm>
            <a:off x="6848499" y="1682771"/>
            <a:ext cx="4507052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667" b="1" spc="103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Our need / Goal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607A0-73DB-3D45-97CD-6DE69D576BB7}"/>
              </a:ext>
            </a:extLst>
          </p:cNvPr>
          <p:cNvSpPr/>
          <p:nvPr/>
        </p:nvSpPr>
        <p:spPr>
          <a:xfrm>
            <a:off x="6998580" y="2524026"/>
            <a:ext cx="435255" cy="108059"/>
          </a:xfrm>
          <a:prstGeom prst="rect">
            <a:avLst/>
          </a:prstGeom>
          <a:solidFill>
            <a:srgbClr val="00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75" dirty="0"/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6CA8FA06-5536-4F8B-859E-98F1CAFA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6602" y="6356351"/>
            <a:ext cx="3651199" cy="365125"/>
          </a:xfrm>
        </p:spPr>
        <p:txBody>
          <a:bodyPr/>
          <a:lstStyle/>
          <a:p>
            <a:fld id="{BACDE805-12F1-434B-B944-9705EB8BD431}" type="slidenum">
              <a:rPr lang="fr-FR" smtClean="0">
                <a:solidFill>
                  <a:schemeClr val="bg1"/>
                </a:solidFill>
              </a:rPr>
              <a:pPr/>
              <a:t>2</a:t>
            </a:fld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D76FD3-A874-4312-A0C3-DA693CDB216C}"/>
              </a:ext>
            </a:extLst>
          </p:cNvPr>
          <p:cNvCxnSpPr/>
          <p:nvPr/>
        </p:nvCxnSpPr>
        <p:spPr>
          <a:xfrm flipV="1">
            <a:off x="5557284" y="1"/>
            <a:ext cx="0" cy="321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5">
            <a:extLst>
              <a:ext uri="{FF2B5EF4-FFF2-40B4-BE49-F238E27FC236}">
                <a16:creationId xmlns:a16="http://schemas.microsoft.com/office/drawing/2014/main" id="{D3FE8600-9E7E-4338-AD6A-0D3AA58D6E27}"/>
              </a:ext>
            </a:extLst>
          </p:cNvPr>
          <p:cNvSpPr txBox="1"/>
          <p:nvPr/>
        </p:nvSpPr>
        <p:spPr>
          <a:xfrm>
            <a:off x="6848499" y="3740085"/>
            <a:ext cx="4507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pc="10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Why ?</a:t>
            </a:r>
          </a:p>
          <a:p>
            <a:pPr marL="457200" indent="-457200">
              <a:buFontTx/>
              <a:buChar char="-"/>
            </a:pPr>
            <a:r>
              <a:rPr lang="en-AU" b="1" spc="10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So we know where to act</a:t>
            </a:r>
          </a:p>
          <a:p>
            <a:pPr marL="457200" indent="-457200">
              <a:buFontTx/>
              <a:buChar char="-"/>
            </a:pPr>
            <a:r>
              <a:rPr lang="en-AU" b="1" spc="10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To help decision makers to take action where it is really needed</a:t>
            </a:r>
          </a:p>
          <a:p>
            <a:pPr marL="457200" indent="-457200">
              <a:buFontTx/>
              <a:buChar char="-"/>
            </a:pPr>
            <a:r>
              <a:rPr lang="en-AU" b="1" spc="10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To track improvements</a:t>
            </a:r>
          </a:p>
        </p:txBody>
      </p:sp>
    </p:spTree>
    <p:extLst>
      <p:ext uri="{BB962C8B-B14F-4D97-AF65-F5344CB8AC3E}">
        <p14:creationId xmlns:p14="http://schemas.microsoft.com/office/powerpoint/2010/main" val="205578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D515732-C9DC-4987-8B64-7E3A3431451B}"/>
              </a:ext>
            </a:extLst>
          </p:cNvPr>
          <p:cNvSpPr txBox="1">
            <a:spLocks/>
          </p:cNvSpPr>
          <p:nvPr/>
        </p:nvSpPr>
        <p:spPr>
          <a:xfrm>
            <a:off x="195208" y="105025"/>
            <a:ext cx="11801583" cy="4256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err="1">
                <a:solidFill>
                  <a:srgbClr val="002060"/>
                </a:solidFill>
                <a:latin typeface="+mn-lt"/>
              </a:rPr>
              <a:t>Modèle</a:t>
            </a:r>
            <a:r>
              <a:rPr lang="en-US" sz="2000" b="1">
                <a:solidFill>
                  <a:srgbClr val="002060"/>
                </a:solidFill>
                <a:latin typeface="+mn-lt"/>
              </a:rPr>
              <a:t> de </a:t>
            </a:r>
            <a:r>
              <a:rPr lang="en-US" sz="2000" b="1" err="1">
                <a:solidFill>
                  <a:srgbClr val="002060"/>
                </a:solidFill>
                <a:latin typeface="+mn-lt"/>
              </a:rPr>
              <a:t>données</a:t>
            </a:r>
            <a:r>
              <a:rPr lang="en-US" sz="2000" b="1">
                <a:solidFill>
                  <a:srgbClr val="002060"/>
                </a:solidFill>
                <a:latin typeface="+mn-lt"/>
              </a:rPr>
              <a:t> – v2 </a:t>
            </a:r>
          </a:p>
          <a:p>
            <a:r>
              <a:rPr lang="en-US" sz="2000" b="1">
                <a:solidFill>
                  <a:srgbClr val="002060"/>
                </a:solidFill>
                <a:latin typeface="+mn-lt"/>
              </a:rPr>
              <a:t>schema BI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0B079-B2E0-443C-9886-196E88037A8A}"/>
              </a:ext>
            </a:extLst>
          </p:cNvPr>
          <p:cNvSpPr/>
          <p:nvPr/>
        </p:nvSpPr>
        <p:spPr>
          <a:xfrm>
            <a:off x="9394439" y="90805"/>
            <a:ext cx="2476071" cy="1623989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RIVER</a:t>
            </a:r>
          </a:p>
          <a:p>
            <a:pPr marL="285750" indent="-285750">
              <a:buFontTx/>
              <a:buChar char="-"/>
            </a:pPr>
            <a:r>
              <a:rPr lang="en-US" sz="1100" b="1" u="sng" err="1">
                <a:solidFill>
                  <a:schemeClr val="tx1"/>
                </a:solidFill>
              </a:rPr>
              <a:t>River_id</a:t>
            </a:r>
            <a:r>
              <a:rPr lang="en-US" sz="1100" b="1" u="sng">
                <a:solidFill>
                  <a:schemeClr val="tx1"/>
                </a:solidFill>
              </a:rPr>
              <a:t>: </a:t>
            </a:r>
            <a:r>
              <a:rPr lang="en-US" sz="1100" b="1" u="sng" err="1">
                <a:solidFill>
                  <a:schemeClr val="tx1"/>
                </a:solidFill>
              </a:rPr>
              <a:t>guid</a:t>
            </a:r>
            <a:endParaRPr lang="en-US" sz="1100" b="1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MeanDensityOfLitter</a:t>
            </a:r>
            <a:endParaRPr lang="en-US" sz="110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C6397-6264-49B4-8D98-2A45D75B1B7F}"/>
              </a:ext>
            </a:extLst>
          </p:cNvPr>
          <p:cNvSpPr/>
          <p:nvPr/>
        </p:nvSpPr>
        <p:spPr>
          <a:xfrm>
            <a:off x="243137" y="2926327"/>
            <a:ext cx="2476071" cy="3736270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TRASH</a:t>
            </a:r>
          </a:p>
          <a:p>
            <a:endParaRPr lang="en-US" sz="1100" u="sng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D5FF43-829A-4EF3-9C61-4C669723C6B3}"/>
              </a:ext>
            </a:extLst>
          </p:cNvPr>
          <p:cNvSpPr/>
          <p:nvPr/>
        </p:nvSpPr>
        <p:spPr>
          <a:xfrm>
            <a:off x="2686882" y="4518560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4C4283-B754-4FC9-8ABB-12D27BA28FC4}"/>
              </a:ext>
            </a:extLst>
          </p:cNvPr>
          <p:cNvSpPr/>
          <p:nvPr/>
        </p:nvSpPr>
        <p:spPr>
          <a:xfrm>
            <a:off x="5607530" y="1362933"/>
            <a:ext cx="2870283" cy="3313842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CAMPAIGN</a:t>
            </a:r>
          </a:p>
          <a:p>
            <a:pPr marL="285750" indent="-285750">
              <a:buFontTx/>
              <a:buChar char="-"/>
            </a:pPr>
            <a:r>
              <a:rPr lang="en-US" sz="1100" b="1" u="sng">
                <a:solidFill>
                  <a:schemeClr val="tx1"/>
                </a:solidFill>
              </a:rPr>
              <a:t>Id: </a:t>
            </a:r>
            <a:r>
              <a:rPr lang="en-US" sz="1100" b="1" u="sng" err="1">
                <a:solidFill>
                  <a:schemeClr val="tx1"/>
                </a:solidFill>
              </a:rPr>
              <a:t>guid</a:t>
            </a:r>
            <a:endParaRPr lang="en-US" sz="1100" b="1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CampaignStartSeaDist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CampaignEndSeaDist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TotalDist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TotalLitter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LitterDensity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TotalUnknow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solidFill>
                  <a:srgbClr val="FF0000"/>
                </a:solidFill>
              </a:rPr>
              <a:t>TotalUnknow10</a:t>
            </a: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TotalCommonHouseholdItems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TotalDrinkingBottles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TotalFoodPackaging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TotalAgriculturalWaste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TotalIndustrialOrConstructionDebris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TotalFishingAndHunting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TotalBottles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TotalFragments</a:t>
            </a:r>
            <a:endParaRPr lang="en-US" sz="110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TotalOthers</a:t>
            </a:r>
            <a:endParaRPr lang="en-US" sz="1100">
              <a:solidFill>
                <a:srgbClr val="FF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1E4B1-A9AE-E547-92EF-848CC89A454D}"/>
              </a:ext>
            </a:extLst>
          </p:cNvPr>
          <p:cNvGrpSpPr/>
          <p:nvPr/>
        </p:nvGrpSpPr>
        <p:grpSpPr>
          <a:xfrm>
            <a:off x="9175070" y="4070902"/>
            <a:ext cx="2695440" cy="2512081"/>
            <a:chOff x="6894600" y="4100303"/>
            <a:chExt cx="2695440" cy="15849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85E4E59-0605-44E1-86E8-4EFE4C9C2241}"/>
                </a:ext>
              </a:extLst>
            </p:cNvPr>
            <p:cNvSpPr/>
            <p:nvPr/>
          </p:nvSpPr>
          <p:spPr>
            <a:xfrm>
              <a:off x="7113969" y="4100303"/>
              <a:ext cx="2476071" cy="1584944"/>
            </a:xfrm>
            <a:prstGeom prst="rect">
              <a:avLst/>
            </a:prstGeom>
            <a:noFill/>
            <a:ln>
              <a:solidFill>
                <a:srgbClr val="3E6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600"/>
                </a:spcAft>
              </a:pPr>
              <a:r>
                <a:rPr lang="en-US" sz="1400">
                  <a:solidFill>
                    <a:schemeClr val="tx1"/>
                  </a:solidFill>
                </a:rPr>
                <a:t>USER</a:t>
              </a:r>
            </a:p>
            <a:p>
              <a:pPr marL="285750" indent="-285750">
                <a:buFontTx/>
                <a:buChar char="-"/>
              </a:pPr>
              <a:r>
                <a:rPr lang="en-US" sz="1100" b="1" u="sng">
                  <a:solidFill>
                    <a:schemeClr val="tx1"/>
                  </a:solidFill>
                </a:rPr>
                <a:t>Id: </a:t>
              </a:r>
              <a:r>
                <a:rPr lang="en-US" sz="1100" b="1" u="sng" err="1">
                  <a:solidFill>
                    <a:schemeClr val="tx1"/>
                  </a:solidFill>
                </a:rPr>
                <a:t>guid</a:t>
              </a:r>
              <a:endParaRPr lang="en-US" sz="1100" b="1" u="sng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rgbClr val="FF0000"/>
                  </a:solidFill>
                </a:rPr>
                <a:t>TotalDist</a:t>
              </a:r>
              <a:endParaRPr lang="en-US" sz="1100">
                <a:solidFill>
                  <a:srgbClr val="FF0000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sz="1100" err="1">
                  <a:solidFill>
                    <a:srgbClr val="FF0000"/>
                  </a:solidFill>
                </a:rPr>
                <a:t>NumberOfCampaign</a:t>
              </a:r>
              <a:endParaRPr lang="en-US" sz="1100">
                <a:solidFill>
                  <a:srgbClr val="FF000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59D094-86B9-4B1D-A19C-DEBC57446BAB}"/>
                </a:ext>
              </a:extLst>
            </p:cNvPr>
            <p:cNvSpPr/>
            <p:nvPr/>
          </p:nvSpPr>
          <p:spPr>
            <a:xfrm>
              <a:off x="6894600" y="4885092"/>
              <a:ext cx="313372" cy="194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1 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C3AF54-D385-42AC-8A29-BE9BAA70E31D}"/>
              </a:ext>
            </a:extLst>
          </p:cNvPr>
          <p:cNvCxnSpPr>
            <a:cxnSpLocks/>
            <a:stCxn id="25" idx="1"/>
            <a:endCxn id="17" idx="0"/>
          </p:cNvCxnSpPr>
          <p:nvPr/>
        </p:nvCxnSpPr>
        <p:spPr>
          <a:xfrm rot="10800000" flipV="1">
            <a:off x="7042673" y="902799"/>
            <a:ext cx="2351767" cy="4601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8D617-B7F8-4B25-B24F-22E037C5A45D}"/>
              </a:ext>
            </a:extLst>
          </p:cNvPr>
          <p:cNvSpPr/>
          <p:nvPr/>
        </p:nvSpPr>
        <p:spPr>
          <a:xfrm>
            <a:off x="5356841" y="4012765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A74837E-CC46-4D32-B0B6-EF5E8CCE72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19208" y="3979795"/>
            <a:ext cx="2888322" cy="7816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6C44412-F11F-4ACD-BCA2-66984593DF4B}"/>
              </a:ext>
            </a:extLst>
          </p:cNvPr>
          <p:cNvSpPr/>
          <p:nvPr/>
        </p:nvSpPr>
        <p:spPr>
          <a:xfrm>
            <a:off x="9394439" y="2255835"/>
            <a:ext cx="2476071" cy="1512137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RIVER_COORD</a:t>
            </a:r>
          </a:p>
          <a:p>
            <a:pPr marL="285750" indent="-285750">
              <a:buFontTx/>
              <a:buChar char="-"/>
            </a:pPr>
            <a:r>
              <a:rPr lang="en-US" sz="1100" u="sng" err="1">
                <a:solidFill>
                  <a:schemeClr val="tx1"/>
                </a:solidFill>
              </a:rPr>
              <a:t>River_id</a:t>
            </a:r>
            <a:endParaRPr lang="en-US" sz="1100" u="sng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100" err="1">
                <a:solidFill>
                  <a:srgbClr val="FF0000"/>
                </a:solidFill>
              </a:rPr>
              <a:t>SeaDist</a:t>
            </a:r>
            <a:endParaRPr lang="en-US" sz="1100">
              <a:solidFill>
                <a:srgbClr val="FF0000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C5F7F59-9F7C-4EC7-BCB1-9A0F08128436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>
            <a:off x="8477813" y="3019854"/>
            <a:ext cx="916626" cy="23070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BC38DB-751B-416B-BC2D-24BB72A8916E}"/>
              </a:ext>
            </a:extLst>
          </p:cNvPr>
          <p:cNvCxnSpPr>
            <a:stCxn id="25" idx="2"/>
            <a:endCxn id="67" idx="0"/>
          </p:cNvCxnSpPr>
          <p:nvPr/>
        </p:nvCxnSpPr>
        <p:spPr>
          <a:xfrm>
            <a:off x="10632475" y="1714794"/>
            <a:ext cx="0" cy="54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6B7A8E2-8659-4E5D-80E0-CD24C14899BA}"/>
              </a:ext>
            </a:extLst>
          </p:cNvPr>
          <p:cNvSpPr/>
          <p:nvPr/>
        </p:nvSpPr>
        <p:spPr>
          <a:xfrm>
            <a:off x="10617213" y="1682685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5F92EA-15A9-48AA-B9FE-FB227BFE3FF6}"/>
              </a:ext>
            </a:extLst>
          </p:cNvPr>
          <p:cNvSpPr/>
          <p:nvPr/>
        </p:nvSpPr>
        <p:spPr>
          <a:xfrm>
            <a:off x="10632474" y="1969260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5D8FA0-2797-408B-A14C-FB0833F9199A}"/>
              </a:ext>
            </a:extLst>
          </p:cNvPr>
          <p:cNvSpPr/>
          <p:nvPr/>
        </p:nvSpPr>
        <p:spPr>
          <a:xfrm>
            <a:off x="9111473" y="640716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E38C1E-5AB1-41F7-A4DA-B988B61BF534}"/>
              </a:ext>
            </a:extLst>
          </p:cNvPr>
          <p:cNvSpPr/>
          <p:nvPr/>
        </p:nvSpPr>
        <p:spPr>
          <a:xfrm>
            <a:off x="7018083" y="1130291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C4ACEF-2308-47B7-AAAB-3732E595ADA8}"/>
              </a:ext>
            </a:extLst>
          </p:cNvPr>
          <p:cNvSpPr/>
          <p:nvPr/>
        </p:nvSpPr>
        <p:spPr>
          <a:xfrm>
            <a:off x="8466068" y="3080285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0F12B-EDF4-494B-B8D0-951DA19DE341}"/>
              </a:ext>
            </a:extLst>
          </p:cNvPr>
          <p:cNvSpPr/>
          <p:nvPr/>
        </p:nvSpPr>
        <p:spPr>
          <a:xfrm>
            <a:off x="2704005" y="459005"/>
            <a:ext cx="2476071" cy="1786724"/>
          </a:xfrm>
          <a:prstGeom prst="rect">
            <a:avLst/>
          </a:prstGeom>
          <a:noFill/>
          <a:ln>
            <a:solidFill>
              <a:srgbClr val="3E6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IMAGES</a:t>
            </a:r>
          </a:p>
          <a:p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1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F889214-3BCA-4BA4-BCBD-E73DE59E71ED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5270459" y="-869413"/>
            <a:ext cx="443794" cy="3100630"/>
          </a:xfrm>
          <a:prstGeom prst="bentConnector4">
            <a:avLst>
              <a:gd name="adj1" fmla="val -51510"/>
              <a:gd name="adj2" fmla="val 699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3F79-2475-473F-BB71-0631310A310C}"/>
              </a:ext>
            </a:extLst>
          </p:cNvPr>
          <p:cNvSpPr/>
          <p:nvPr/>
        </p:nvSpPr>
        <p:spPr>
          <a:xfrm>
            <a:off x="6761683" y="1092724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7B9189-9268-4A09-95C8-A93802E2AF63}"/>
              </a:ext>
            </a:extLst>
          </p:cNvPr>
          <p:cNvSpPr/>
          <p:nvPr/>
        </p:nvSpPr>
        <p:spPr>
          <a:xfrm>
            <a:off x="3643872" y="206703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76140DF-515E-4A3C-98CD-1917EAAA6866}"/>
              </a:ext>
            </a:extLst>
          </p:cNvPr>
          <p:cNvCxnSpPr>
            <a:cxnSpLocks/>
            <a:stCxn id="34" idx="1"/>
            <a:endCxn id="5" idx="0"/>
          </p:cNvCxnSpPr>
          <p:nvPr/>
        </p:nvCxnSpPr>
        <p:spPr>
          <a:xfrm rot="10800000" flipV="1">
            <a:off x="1481173" y="1352367"/>
            <a:ext cx="1222832" cy="1573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D7DF9-8B75-48DF-BF9C-902B4EE99FF9}"/>
              </a:ext>
            </a:extLst>
          </p:cNvPr>
          <p:cNvSpPr/>
          <p:nvPr/>
        </p:nvSpPr>
        <p:spPr>
          <a:xfrm>
            <a:off x="2447605" y="1030184"/>
            <a:ext cx="3133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6E0267-F1CF-465B-8399-D52B21CA4D6C}"/>
              </a:ext>
            </a:extLst>
          </p:cNvPr>
          <p:cNvSpPr/>
          <p:nvPr/>
        </p:nvSpPr>
        <p:spPr>
          <a:xfrm>
            <a:off x="1481172" y="2642571"/>
            <a:ext cx="31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A384E-29F1-4337-AD37-303BE7D08A50}"/>
              </a:ext>
            </a:extLst>
          </p:cNvPr>
          <p:cNvSpPr/>
          <p:nvPr/>
        </p:nvSpPr>
        <p:spPr>
          <a:xfrm>
            <a:off x="1221727" y="1308375"/>
            <a:ext cx="313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??? </a:t>
            </a:r>
          </a:p>
        </p:txBody>
      </p:sp>
      <p:pic>
        <p:nvPicPr>
          <p:cNvPr id="36" name="Graphic 35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8F3B0A09-BC34-46C5-AB8B-1B376FBDF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0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8F3B0A09-BC34-46C5-AB8B-1B376FBDF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F8908-0811-4A1C-A471-DF4D4EE57CE0}"/>
              </a:ext>
            </a:extLst>
          </p:cNvPr>
          <p:cNvSpPr txBox="1"/>
          <p:nvPr/>
        </p:nvSpPr>
        <p:spPr>
          <a:xfrm>
            <a:off x="1924021" y="1861428"/>
            <a:ext cx="4011720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u="sng">
                <a:latin typeface="Montserrat" panose="00000500000000000000" pitchFamily="2" charset="0"/>
              </a:rPr>
              <a:t>Dimensionnement du volume de données</a:t>
            </a:r>
          </a:p>
          <a:p>
            <a:r>
              <a:rPr lang="fr-FR" sz="1000">
                <a:latin typeface="Montserrat" panose="00000500000000000000" pitchFamily="2" charset="0"/>
              </a:rPr>
              <a:t>- GoPro – 2,4 Go pour une vidéo de 11 min sur 800m – 1080px 24fps</a:t>
            </a:r>
          </a:p>
          <a:p>
            <a:r>
              <a:rPr lang="fr-FR" sz="1000">
                <a:latin typeface="Montserrat" panose="00000500000000000000" pitchFamily="2" charset="0"/>
              </a:rPr>
              <a:t>- Smartphone – 970 Mo pour une vidéo de 11 min sur 800m – 1080px 25fps </a:t>
            </a:r>
          </a:p>
          <a:p>
            <a:pPr marL="171450" indent="-171450">
              <a:buFontTx/>
              <a:buChar char="-"/>
            </a:pPr>
            <a:endParaRPr lang="fr-FR" sz="1000">
              <a:latin typeface="Montserrat" panose="00000500000000000000" pitchFamily="2" charset="0"/>
            </a:endParaRPr>
          </a:p>
          <a:p>
            <a:r>
              <a:rPr lang="fr-FR" sz="1000">
                <a:latin typeface="Montserrat" panose="00000500000000000000" pitchFamily="2" charset="0"/>
              </a:rPr>
              <a:t>Sur cette base, on peut estimer que le poids moyen d’une vidéo de cette qualité est de 0,15 Go/min</a:t>
            </a:r>
          </a:p>
          <a:p>
            <a:endParaRPr lang="en-AU" sz="1000">
              <a:latin typeface="Montserrat" panose="00000500000000000000" pitchFamily="2" charset="0"/>
            </a:endParaRPr>
          </a:p>
          <a:p>
            <a:r>
              <a:rPr lang="fr-FR" sz="1000">
                <a:latin typeface="Montserrat" panose="00000500000000000000" pitchFamily="2" charset="0"/>
              </a:rPr>
              <a:t>Soit, si on vise 300 campagnes de 2h entre octobre 2020 et juin 2021, 5 400 Go de vidéo à stocker prises sur 2 600 km ce qui nous permet de mapper en moyenne 26 rivières (sur la base de 30% des rivières et longueur moyenne des rivières de 300 km)</a:t>
            </a:r>
          </a:p>
        </p:txBody>
      </p:sp>
    </p:spTree>
    <p:extLst>
      <p:ext uri="{BB962C8B-B14F-4D97-AF65-F5344CB8AC3E}">
        <p14:creationId xmlns:p14="http://schemas.microsoft.com/office/powerpoint/2010/main" val="350937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EE8A-9ECA-4CBC-8F74-A5A95ECF1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0193"/>
            <a:ext cx="9144000" cy="23876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Bebas Neue" panose="020B0606020202050201" pitchFamily="34" charset="0"/>
              </a:rPr>
              <a:t>All you need to know to get involved !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DCF336B1-F261-4A86-925E-3AD1437139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8085882"/>
                  </p:ext>
                </p:extLst>
              </p:nvPr>
            </p:nvGraphicFramePr>
            <p:xfrm>
              <a:off x="1882634" y="3960207"/>
              <a:ext cx="3048000" cy="1714500"/>
            </p:xfrm>
            <a:graphic>
              <a:graphicData uri="http://schemas.microsoft.com/office/powerpoint/2016/slidezoom">
                <pslz:sldZm>
                  <pslz:sldZmObj sldId="260" cId="1934240949">
                    <pslz:zmPr id="{669C3CA3-7028-44DA-934C-7FAE5C81A0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DCF336B1-F261-4A86-925E-3AD1437139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634" y="396020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4A20CBD-33B8-4F05-B1C8-036B33B6EB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420972"/>
                  </p:ext>
                </p:extLst>
              </p:nvPr>
            </p:nvGraphicFramePr>
            <p:xfrm>
              <a:off x="6628443" y="3960207"/>
              <a:ext cx="3048000" cy="1714500"/>
            </p:xfrm>
            <a:graphic>
              <a:graphicData uri="http://schemas.microsoft.com/office/powerpoint/2016/slidezoom">
                <pslz:sldZm>
                  <pslz:sldZmObj sldId="262" cId="1941641181">
                    <pslz:zmPr id="{B4A0BA46-3D5F-4FB8-9238-908B2864A0D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04A20CBD-33B8-4F05-B1C8-036B33B6EB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8443" y="396020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12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5995846" y="3534122"/>
            <a:ext cx="976759" cy="110595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pic>
        <p:nvPicPr>
          <p:cNvPr id="3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03" y="1732049"/>
            <a:ext cx="1004517" cy="10045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40" y="1782428"/>
            <a:ext cx="646710" cy="743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88" y="3748814"/>
            <a:ext cx="780288" cy="780288"/>
          </a:xfrm>
          <a:prstGeom prst="rect">
            <a:avLst/>
          </a:prstGeom>
        </p:spPr>
      </p:pic>
      <p:sp>
        <p:nvSpPr>
          <p:cNvPr id="40" name="Round Single Corner Rectangle 39"/>
          <p:cNvSpPr/>
          <p:nvPr/>
        </p:nvSpPr>
        <p:spPr>
          <a:xfrm>
            <a:off x="2761844" y="1753013"/>
            <a:ext cx="564776" cy="40341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Montserrat" panose="00000500000000000000" pitchFamily="2" charset="0"/>
              </a:rPr>
              <a:t>video</a:t>
            </a:r>
          </a:p>
        </p:txBody>
      </p:sp>
      <p:sp>
        <p:nvSpPr>
          <p:cNvPr id="42" name="Round Single Corner Rectangle 41"/>
          <p:cNvSpPr/>
          <p:nvPr/>
        </p:nvSpPr>
        <p:spPr>
          <a:xfrm>
            <a:off x="2773566" y="2292275"/>
            <a:ext cx="564776" cy="40341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>
                <a:latin typeface="Montserrat" panose="00000500000000000000" pitchFamily="2" charset="0"/>
              </a:rPr>
              <a:t>Img</a:t>
            </a:r>
            <a:r>
              <a:rPr lang="en-US" sz="1000">
                <a:latin typeface="Montserrat" panose="00000500000000000000" pitchFamily="2" charset="0"/>
              </a:rPr>
              <a:t> folder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1243" y="1345132"/>
            <a:ext cx="146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Python script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896975" y="2202177"/>
            <a:ext cx="881936" cy="197"/>
          </a:xfrm>
          <a:prstGeom prst="line">
            <a:avLst/>
          </a:prstGeom>
          <a:ln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4687" y="887847"/>
            <a:ext cx="168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Montserrat" panose="00000500000000000000" pitchFamily="2" charset="0"/>
              </a:rPr>
              <a:t>Surfrider</a:t>
            </a:r>
            <a:r>
              <a:rPr lang="en-US" sz="1400">
                <a:latin typeface="Montserrat" panose="00000500000000000000" pitchFamily="2" charset="0"/>
              </a:rPr>
              <a:t> IA API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819470" y="2165868"/>
            <a:ext cx="990765" cy="6374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08126" y="1880139"/>
            <a:ext cx="1008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blob </a:t>
            </a:r>
            <a:r>
              <a:rPr lang="en-US" sz="1400" err="1">
                <a:latin typeface="Montserrat" panose="00000500000000000000" pitchFamily="2" charset="0"/>
              </a:rPr>
              <a:t>sdk</a:t>
            </a:r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49515" y="2132219"/>
            <a:ext cx="1276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POST request</a:t>
            </a:r>
          </a:p>
        </p:txBody>
      </p:sp>
      <p:cxnSp>
        <p:nvCxnSpPr>
          <p:cNvPr id="49" name="Straight Connector 48"/>
          <p:cNvCxnSpPr>
            <a:stCxn id="38" idx="2"/>
          </p:cNvCxnSpPr>
          <p:nvPr/>
        </p:nvCxnSpPr>
        <p:spPr>
          <a:xfrm>
            <a:off x="6293195" y="2525673"/>
            <a:ext cx="0" cy="96039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766033" y="2941347"/>
            <a:ext cx="1130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err="1">
                <a:latin typeface="Montserrat" panose="00000500000000000000" pitchFamily="2" charset="0"/>
              </a:rPr>
              <a:t>odbc</a:t>
            </a:r>
            <a:r>
              <a:rPr lang="en-US" sz="1100">
                <a:latin typeface="Montserrat" panose="00000500000000000000" pitchFamily="2" charset="0"/>
              </a:rPr>
              <a:t> driver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6821525" y="2391253"/>
            <a:ext cx="995113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62297" y="2391253"/>
            <a:ext cx="56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JSON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63666" y="1840595"/>
            <a:ext cx="859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mp4, zip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15420" y="3116281"/>
            <a:ext cx="263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Plastic Origins </a:t>
            </a:r>
          </a:p>
          <a:p>
            <a:pPr algn="ctr"/>
            <a:r>
              <a:rPr lang="en-US" sz="1400">
                <a:latin typeface="Montserrat" panose="00000500000000000000" pitchFamily="2" charset="0"/>
              </a:rPr>
              <a:t>Web Site</a:t>
            </a:r>
          </a:p>
        </p:txBody>
      </p:sp>
      <p:sp>
        <p:nvSpPr>
          <p:cNvPr id="59" name="Left Brace 58"/>
          <p:cNvSpPr/>
          <p:nvPr/>
        </p:nvSpPr>
        <p:spPr>
          <a:xfrm flipH="1">
            <a:off x="3443851" y="1636429"/>
            <a:ext cx="140522" cy="11845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55" y="3733534"/>
            <a:ext cx="740508" cy="74050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6809213" y="4103788"/>
            <a:ext cx="580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393672" y="4113378"/>
            <a:ext cx="11344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393347" y="3302974"/>
            <a:ext cx="118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PowerBI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47623" y="4442328"/>
            <a:ext cx="118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Reporting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78920" y="4506819"/>
            <a:ext cx="137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React/</a:t>
            </a:r>
            <a:r>
              <a:rPr lang="en-US" sz="1400" err="1">
                <a:latin typeface="Montserrat" panose="00000500000000000000" pitchFamily="2" charset="0"/>
              </a:rPr>
              <a:t>NexJS</a:t>
            </a:r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65002" y="1576255"/>
            <a:ext cx="791152" cy="12818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108604" y="1611576"/>
            <a:ext cx="749808" cy="1246561"/>
            <a:chOff x="8999058" y="2145903"/>
            <a:chExt cx="749808" cy="124656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94" y="2895792"/>
              <a:ext cx="496672" cy="49667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058" y="2446315"/>
              <a:ext cx="749808" cy="51123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94" y="2145903"/>
              <a:ext cx="538134" cy="301355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71" y="1335738"/>
            <a:ext cx="386328" cy="38632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121048" y="3819634"/>
            <a:ext cx="580294" cy="49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47445" y="3486072"/>
            <a:ext cx="147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Trash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24787" y="3544982"/>
            <a:ext cx="115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Campaign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03752" y="2708533"/>
            <a:ext cx="146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JSON to SQL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294785" y="1588966"/>
            <a:ext cx="791152" cy="12818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9338387" y="1624287"/>
            <a:ext cx="749808" cy="1246561"/>
            <a:chOff x="8999058" y="2145903"/>
            <a:chExt cx="749808" cy="1246561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94" y="2895792"/>
              <a:ext cx="496672" cy="496672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058" y="2446315"/>
              <a:ext cx="749808" cy="511233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94" y="2145903"/>
              <a:ext cx="538134" cy="30135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54" y="1348449"/>
            <a:ext cx="386328" cy="386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64" y="1132680"/>
            <a:ext cx="637734" cy="6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6873" y="1911988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Prediction</a:t>
            </a:r>
          </a:p>
          <a:p>
            <a:r>
              <a:rPr lang="en-US" sz="1400">
                <a:latin typeface="Montserrat" panose="00000500000000000000" pitchFamily="2" charset="0"/>
              </a:rPr>
              <a:t>Tracking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26390" y="3865572"/>
            <a:ext cx="580294" cy="49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78790" y="4017972"/>
            <a:ext cx="580294" cy="49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274458" y="4006872"/>
            <a:ext cx="580294" cy="49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601686" y="3853453"/>
            <a:ext cx="580294" cy="495611"/>
          </a:xfrm>
          <a:prstGeom prst="rect">
            <a:avLst/>
          </a:prstGeom>
          <a:solidFill>
            <a:schemeClr val="accent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34471" y="3534123"/>
            <a:ext cx="115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Images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338341" y="3523609"/>
            <a:ext cx="3868807" cy="1116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92561" y="3954292"/>
            <a:ext cx="110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Trash</a:t>
            </a:r>
          </a:p>
          <a:p>
            <a:pPr algn="ctr"/>
            <a:r>
              <a:rPr lang="en-US" sz="1400">
                <a:latin typeface="Montserrat" panose="00000500000000000000" pitchFamily="2" charset="0"/>
              </a:rPr>
              <a:t>Type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787869" y="4083390"/>
            <a:ext cx="80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Users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332258" y="3864998"/>
            <a:ext cx="580294" cy="495611"/>
          </a:xfrm>
          <a:prstGeom prst="rect">
            <a:avLst/>
          </a:prstGeom>
          <a:solidFill>
            <a:schemeClr val="accent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Montserrat" panose="000005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29873" y="3545668"/>
            <a:ext cx="115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Montserrat" panose="00000500000000000000" pitchFamily="2" charset="0"/>
              </a:rPr>
              <a:t>River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4" y="1573784"/>
            <a:ext cx="635644" cy="63564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9" y="2351639"/>
            <a:ext cx="601474" cy="60147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742271" y="2893199"/>
            <a:ext cx="168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Labeling Pf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5325" y="1132680"/>
            <a:ext cx="16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" panose="00000500000000000000" pitchFamily="2" charset="0"/>
              </a:rPr>
              <a:t>Crowd Sourced Data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747673" y="2249471"/>
            <a:ext cx="776021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269515" y="5011069"/>
            <a:ext cx="1309631" cy="721949"/>
            <a:chOff x="6798998" y="5827470"/>
            <a:chExt cx="1309631" cy="721949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726" y="5827470"/>
              <a:ext cx="496672" cy="496672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6798998" y="6272420"/>
              <a:ext cx="13096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Montserrat" panose="00000500000000000000" pitchFamily="2" charset="0"/>
                </a:rPr>
                <a:t>WS-</a:t>
              </a:r>
              <a:r>
                <a:rPr lang="en-US" sz="1200" err="1">
                  <a:latin typeface="Montserrat" panose="00000500000000000000" pitchFamily="2" charset="0"/>
                </a:rPr>
                <a:t>SQLops</a:t>
              </a:r>
              <a:endParaRPr lang="en-US" sz="1200">
                <a:latin typeface="Montserrat" panose="00000500000000000000" pitchFamily="2" charset="0"/>
              </a:endParaRPr>
            </a:p>
          </p:txBody>
        </p:sp>
      </p:grpSp>
      <p:cxnSp>
        <p:nvCxnSpPr>
          <p:cNvPr id="98" name="Straight Connector 97"/>
          <p:cNvCxnSpPr>
            <a:stCxn id="96" idx="0"/>
          </p:cNvCxnSpPr>
          <p:nvPr/>
        </p:nvCxnSpPr>
        <p:spPr>
          <a:xfrm flipV="1">
            <a:off x="7945579" y="4753554"/>
            <a:ext cx="0" cy="25751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6" idx="1"/>
            <a:endCxn id="99" idx="2"/>
          </p:cNvCxnSpPr>
          <p:nvPr/>
        </p:nvCxnSpPr>
        <p:spPr>
          <a:xfrm rot="10800000">
            <a:off x="3252107" y="4855761"/>
            <a:ext cx="4445136" cy="40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30" y="4171406"/>
            <a:ext cx="684354" cy="6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11342FB-0E05-4BA6-B6A9-3C3B1440D6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189038"/>
                  </p:ext>
                </p:extLst>
              </p:nvPr>
            </p:nvGraphicFramePr>
            <p:xfrm>
              <a:off x="10160" y="739152"/>
              <a:ext cx="3048000" cy="1714500"/>
            </p:xfrm>
            <a:graphic>
              <a:graphicData uri="http://schemas.microsoft.com/office/powerpoint/2016/slidezoom">
                <pslz:sldZm>
                  <pslz:sldZmObj sldId="258" cId="2800525783">
                    <pslz:zmPr id="{41E4A7E5-AE2E-4E8A-AA57-6794391CADF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11342FB-0E05-4BA6-B6A9-3C3B1440D6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0" y="73915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5488886-B617-43E1-AE6F-0055C07B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09201"/>
                  </p:ext>
                </p:extLst>
              </p:nvPr>
            </p:nvGraphicFramePr>
            <p:xfrm>
              <a:off x="3073702" y="739152"/>
              <a:ext cx="3048000" cy="1714500"/>
            </p:xfrm>
            <a:graphic>
              <a:graphicData uri="http://schemas.microsoft.com/office/powerpoint/2016/slidezoom">
                <pslz:sldZm>
                  <pslz:sldZmObj sldId="261" cId="614231035">
                    <pslz:zmPr id="{FFBD2418-A180-43D8-A093-197EFC8A257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5488886-B617-43E1-AE6F-0055C07B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3702" y="73915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C020A07-5B97-4200-AC4D-26908777E7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0701416"/>
                  </p:ext>
                </p:extLst>
              </p:nvPr>
            </p:nvGraphicFramePr>
            <p:xfrm>
              <a:off x="6137244" y="738766"/>
              <a:ext cx="3048000" cy="1714500"/>
            </p:xfrm>
            <a:graphic>
              <a:graphicData uri="http://schemas.microsoft.com/office/powerpoint/2016/slidezoom">
                <pslz:sldZm>
                  <pslz:sldZmObj sldId="263" cId="3443013686">
                    <pslz:zmPr id="{5F39C3BE-951E-45F1-96DB-8ABAA689B5A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020A07-5B97-4200-AC4D-26908777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7244" y="7387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F782076-434E-49AB-99BB-7082DC7481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577554"/>
                  </p:ext>
                </p:extLst>
              </p:nvPr>
            </p:nvGraphicFramePr>
            <p:xfrm>
              <a:off x="6137244" y="2453266"/>
              <a:ext cx="3048000" cy="1714500"/>
            </p:xfrm>
            <a:graphic>
              <a:graphicData uri="http://schemas.microsoft.com/office/powerpoint/2016/slidezoom">
                <pslz:sldZm>
                  <pslz:sldZmObj sldId="264" cId="110446401">
                    <pslz:zmPr id="{CA3AFB08-C230-460A-838D-31DD6FD5A722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F782076-434E-49AB-99BB-7082DC748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7244" y="2453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C1823C5-3925-494C-8349-69CD02F9C9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955651"/>
                  </p:ext>
                </p:extLst>
              </p:nvPr>
            </p:nvGraphicFramePr>
            <p:xfrm>
              <a:off x="3104786" y="2453266"/>
              <a:ext cx="3048000" cy="1714500"/>
            </p:xfrm>
            <a:graphic>
              <a:graphicData uri="http://schemas.microsoft.com/office/powerpoint/2016/slidezoom">
                <pslz:sldZm>
                  <pslz:sldZmObj sldId="265" cId="2060699642">
                    <pslz:zmPr id="{AEA420FF-EF86-4CEB-8599-B8508E81AA0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6C1823C5-3925-494C-8349-69CD02F9C9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4786" y="2453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D96369B-43BC-4DBF-A06C-D34DB0FC53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5225958"/>
                  </p:ext>
                </p:extLst>
              </p:nvPr>
            </p:nvGraphicFramePr>
            <p:xfrm>
              <a:off x="3089244" y="4167766"/>
              <a:ext cx="3048000" cy="1714500"/>
            </p:xfrm>
            <a:graphic>
              <a:graphicData uri="http://schemas.microsoft.com/office/powerpoint/2016/slidezoom">
                <pslz:sldZm>
                  <pslz:sldZmObj sldId="266" cId="17485932">
                    <pslz:zmPr id="{83CB5F9F-0F48-4489-A72A-911AA79B55BA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D96369B-43BC-4DBF-A06C-D34DB0FC5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9244" y="41677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48488D1-558E-4CC7-9245-883A6E77E9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0750455"/>
                  </p:ext>
                </p:extLst>
              </p:nvPr>
            </p:nvGraphicFramePr>
            <p:xfrm>
              <a:off x="25702" y="4167766"/>
              <a:ext cx="3048000" cy="1714500"/>
            </p:xfrm>
            <a:graphic>
              <a:graphicData uri="http://schemas.microsoft.com/office/powerpoint/2016/slidezoom">
                <pslz:sldZm>
                  <pslz:sldZmObj sldId="269" cId="2091165884">
                    <pslz:zmPr id="{6E966BCB-0A67-477F-ADCF-6EDDD82A321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48488D1-558E-4CC7-9245-883A6E77E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702" y="41677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00F96FF-247D-4E46-BBCA-1FE4E6EC4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870422"/>
                  </p:ext>
                </p:extLst>
              </p:nvPr>
            </p:nvGraphicFramePr>
            <p:xfrm>
              <a:off x="9193944" y="735899"/>
              <a:ext cx="3048000" cy="1714500"/>
            </p:xfrm>
            <a:graphic>
              <a:graphicData uri="http://schemas.microsoft.com/office/powerpoint/2016/slidezoom">
                <pslz:sldZm>
                  <pslz:sldZmObj sldId="274" cId="1039483477">
                    <pslz:zmPr id="{BA7DF213-9359-4A49-B32D-22BF76207264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100F96FF-247D-4E46-BBCA-1FE4E6EC4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93944" y="7358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9232B90-9C68-470D-81A1-C2EF3130D3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8060351"/>
                  </p:ext>
                </p:extLst>
              </p:nvPr>
            </p:nvGraphicFramePr>
            <p:xfrm>
              <a:off x="9188047" y="2454974"/>
              <a:ext cx="3048000" cy="1714500"/>
            </p:xfrm>
            <a:graphic>
              <a:graphicData uri="http://schemas.microsoft.com/office/powerpoint/2016/slidezoom">
                <pslz:sldZm>
                  <pslz:sldZmObj sldId="280" cId="2799088339">
                    <pslz:zmPr id="{F07CF973-ACE2-4893-A729-91ED71EFE565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39232B90-9C68-470D-81A1-C2EF3130D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88047" y="245497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64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C78C7-9500-4F4B-8100-C0C0E6D4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2" y="2880594"/>
            <a:ext cx="2293115" cy="1302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7BEBB-36DD-485E-8A90-0365D5A77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8"/>
          <a:stretch/>
        </p:blipFill>
        <p:spPr>
          <a:xfrm>
            <a:off x="2087562" y="5178971"/>
            <a:ext cx="2293115" cy="1314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9669D-0352-4F8D-8BBB-A38DE75042BC}"/>
              </a:ext>
            </a:extLst>
          </p:cNvPr>
          <p:cNvSpPr txBox="1"/>
          <p:nvPr/>
        </p:nvSpPr>
        <p:spPr>
          <a:xfrm>
            <a:off x="4639131" y="3204021"/>
            <a:ext cx="3300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Video .mp4 - 1080 px 25 or 30 fps</a:t>
            </a:r>
          </a:p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+ JSON file with GPS track and  metadata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CBDB5-B5FC-4D8A-B97E-4BDAD44C3EE9}"/>
              </a:ext>
            </a:extLst>
          </p:cNvPr>
          <p:cNvSpPr txBox="1"/>
          <p:nvPr/>
        </p:nvSpPr>
        <p:spPr>
          <a:xfrm>
            <a:off x="4583179" y="5466930"/>
            <a:ext cx="3460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Video .mp4 -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1080 px 24 fps</a:t>
            </a:r>
            <a:endParaRPr lang="en-AU" sz="140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+ GPS data embedded in .mp4 file</a:t>
            </a:r>
          </a:p>
          <a:p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+ metadata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D09DF-023B-4444-A4D8-F92BAEA378D3}"/>
              </a:ext>
            </a:extLst>
          </p:cNvPr>
          <p:cNvSpPr txBox="1"/>
          <p:nvPr/>
        </p:nvSpPr>
        <p:spPr>
          <a:xfrm>
            <a:off x="119374" y="1054144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Montserrat" panose="00000500000000000000" pitchFamily="2" charset="0"/>
              </a:rPr>
              <a:t>Smartphone APP</a:t>
            </a:r>
            <a:r>
              <a:rPr lang="fr-FR" dirty="0">
                <a:latin typeface="Montserrat" panose="00000500000000000000" pitchFamily="2" charset="0"/>
              </a:rPr>
              <a:t>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1A4584-1416-452A-8C55-BE95C2A2F810}"/>
              </a:ext>
            </a:extLst>
          </p:cNvPr>
          <p:cNvSpPr txBox="1"/>
          <p:nvPr/>
        </p:nvSpPr>
        <p:spPr>
          <a:xfrm>
            <a:off x="221975" y="4789455"/>
            <a:ext cx="9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Montserrat" panose="00000500000000000000" pitchFamily="2" charset="0"/>
              </a:rPr>
              <a:t>GoPro</a:t>
            </a:r>
            <a:r>
              <a:rPr lang="fr-FR" dirty="0">
                <a:latin typeface="Montserrat" panose="00000500000000000000" pitchFamily="2" charset="0"/>
              </a:rPr>
              <a:t>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9A142-FD12-46BD-8FEF-BCA04D274BC6}"/>
              </a:ext>
            </a:extLst>
          </p:cNvPr>
          <p:cNvSpPr txBox="1"/>
          <p:nvPr/>
        </p:nvSpPr>
        <p:spPr>
          <a:xfrm>
            <a:off x="0" y="1952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latin typeface="Bebas Neue" panose="020B0606020202050201" pitchFamily="34" charset="0"/>
              </a:rPr>
              <a:t>DATA COLLECTION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D9B527-D9B8-40D2-BF0D-14F9F13740AA}"/>
              </a:ext>
            </a:extLst>
          </p:cNvPr>
          <p:cNvCxnSpPr/>
          <p:nvPr/>
        </p:nvCxnSpPr>
        <p:spPr>
          <a:xfrm>
            <a:off x="9348186" y="2441359"/>
            <a:ext cx="3311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42DED4-C9AC-4EBF-B3FC-E7E1F3C20DD3}"/>
              </a:ext>
            </a:extLst>
          </p:cNvPr>
          <p:cNvCxnSpPr/>
          <p:nvPr/>
        </p:nvCxnSpPr>
        <p:spPr>
          <a:xfrm>
            <a:off x="9348185" y="5492891"/>
            <a:ext cx="3311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58522B71-CA0A-427A-953E-E2D781AFE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D75739-F0C8-4553-8D6E-F7419A32D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502" y="1456474"/>
            <a:ext cx="807051" cy="1372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9984A2-8F16-4524-BE59-76C47E1C52CE}"/>
              </a:ext>
            </a:extLst>
          </p:cNvPr>
          <p:cNvSpPr txBox="1"/>
          <p:nvPr/>
        </p:nvSpPr>
        <p:spPr>
          <a:xfrm>
            <a:off x="4535548" y="1582537"/>
            <a:ext cx="498939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JSON file with GPS track </a:t>
            </a:r>
          </a:p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/>
              </a:rPr>
              <a:t>+ waypoints corresponding to trashes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+ metadata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32BD9-880E-4C0D-8B12-416C3FD4B81E}"/>
              </a:ext>
            </a:extLst>
          </p:cNvPr>
          <p:cNvSpPr txBox="1"/>
          <p:nvPr/>
        </p:nvSpPr>
        <p:spPr>
          <a:xfrm>
            <a:off x="119373" y="2045725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Manual mode -&gt;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5594-1CFC-4086-8FDF-B4961350A30F}"/>
              </a:ext>
            </a:extLst>
          </p:cNvPr>
          <p:cNvSpPr txBox="1"/>
          <p:nvPr/>
        </p:nvSpPr>
        <p:spPr>
          <a:xfrm>
            <a:off x="119373" y="3239002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AI mode -&gt;</a:t>
            </a:r>
          </a:p>
        </p:txBody>
      </p:sp>
    </p:spTree>
    <p:extLst>
      <p:ext uri="{BB962C8B-B14F-4D97-AF65-F5344CB8AC3E}">
        <p14:creationId xmlns:p14="http://schemas.microsoft.com/office/powerpoint/2010/main" val="280052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FAB1D4-8CF9-4276-B7B0-6C0B139BD24D}"/>
              </a:ext>
            </a:extLst>
          </p:cNvPr>
          <p:cNvSpPr/>
          <p:nvPr/>
        </p:nvSpPr>
        <p:spPr>
          <a:xfrm>
            <a:off x="7305785" y="1751125"/>
            <a:ext cx="3971353" cy="39237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A6E9A-25EF-4B7E-909E-DFC29F10B004}"/>
              </a:ext>
            </a:extLst>
          </p:cNvPr>
          <p:cNvSpPr txBox="1"/>
          <p:nvPr/>
        </p:nvSpPr>
        <p:spPr>
          <a:xfrm>
            <a:off x="21652" y="24196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ebas Neue" panose="020B0606020202050201" pitchFamily="34" charset="0"/>
              </a:rPr>
              <a:t>UPLOAD TO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9669D-0352-4F8D-8BBB-A38DE75042BC}"/>
              </a:ext>
            </a:extLst>
          </p:cNvPr>
          <p:cNvSpPr txBox="1"/>
          <p:nvPr/>
        </p:nvSpPr>
        <p:spPr>
          <a:xfrm>
            <a:off x="2875440" y="1104794"/>
            <a:ext cx="229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Montserrat" panose="00000500000000000000" pitchFamily="2" charset="0"/>
              </a:rPr>
              <a:t>Upload to server from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85299-6341-4814-8F31-1B53EDEA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52" y="1779285"/>
            <a:ext cx="1196827" cy="21355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F7A172-B865-4242-97D6-6AD730ED9B4D}"/>
              </a:ext>
            </a:extLst>
          </p:cNvPr>
          <p:cNvSpPr txBox="1"/>
          <p:nvPr/>
        </p:nvSpPr>
        <p:spPr>
          <a:xfrm>
            <a:off x="2875439" y="4390828"/>
            <a:ext cx="229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Montserrat" panose="00000500000000000000" pitchFamily="2" charset="0"/>
              </a:rPr>
              <a:t>Upload to serveur from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3789F-64EE-4804-BFE6-6B409736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77" y="5077203"/>
            <a:ext cx="2875439" cy="1402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923AB-735E-42EE-9027-68C987165D7D}"/>
              </a:ext>
            </a:extLst>
          </p:cNvPr>
          <p:cNvSpPr txBox="1"/>
          <p:nvPr/>
        </p:nvSpPr>
        <p:spPr>
          <a:xfrm>
            <a:off x="8506537" y="2028341"/>
            <a:ext cx="119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Montserrat" panose="00000500000000000000" pitchFamily="2" charset="0"/>
              </a:rPr>
              <a:t>API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1BEA33-23CC-4D5C-8615-AACD4C3FFC32}"/>
              </a:ext>
            </a:extLst>
          </p:cNvPr>
          <p:cNvCxnSpPr>
            <a:cxnSpLocks/>
          </p:cNvCxnSpPr>
          <p:nvPr/>
        </p:nvCxnSpPr>
        <p:spPr>
          <a:xfrm>
            <a:off x="-1445039" y="2441359"/>
            <a:ext cx="290619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9F82AC-622A-4B60-912B-524374AB2A3E}"/>
              </a:ext>
            </a:extLst>
          </p:cNvPr>
          <p:cNvCxnSpPr>
            <a:cxnSpLocks/>
          </p:cNvCxnSpPr>
          <p:nvPr/>
        </p:nvCxnSpPr>
        <p:spPr>
          <a:xfrm>
            <a:off x="-1445040" y="5492891"/>
            <a:ext cx="2802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8C2FB9-D679-4752-9CE5-10E6B7819D98}"/>
              </a:ext>
            </a:extLst>
          </p:cNvPr>
          <p:cNvSpPr txBox="1"/>
          <p:nvPr/>
        </p:nvSpPr>
        <p:spPr>
          <a:xfrm>
            <a:off x="104078" y="1959672"/>
            <a:ext cx="2295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Montserrat" panose="00000500000000000000" pitchFamily="2" charset="0"/>
              </a:rPr>
              <a:t>From App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275FF-ED08-418D-A675-EE8E2C2ED246}"/>
              </a:ext>
            </a:extLst>
          </p:cNvPr>
          <p:cNvSpPr txBox="1"/>
          <p:nvPr/>
        </p:nvSpPr>
        <p:spPr>
          <a:xfrm>
            <a:off x="21652" y="5003441"/>
            <a:ext cx="2295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Montserrat" panose="00000500000000000000" pitchFamily="2" charset="0"/>
              </a:rPr>
              <a:t>From GoPro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D03DF1-C934-448F-B1D9-993CEDA7084E}"/>
              </a:ext>
            </a:extLst>
          </p:cNvPr>
          <p:cNvCxnSpPr>
            <a:cxnSpLocks/>
          </p:cNvCxnSpPr>
          <p:nvPr/>
        </p:nvCxnSpPr>
        <p:spPr>
          <a:xfrm>
            <a:off x="5485543" y="3582791"/>
            <a:ext cx="10811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F646D8-7EE7-45E7-BF4D-B9FA56AC79FC}"/>
              </a:ext>
            </a:extLst>
          </p:cNvPr>
          <p:cNvCxnSpPr>
            <a:cxnSpLocks/>
          </p:cNvCxnSpPr>
          <p:nvPr/>
        </p:nvCxnSpPr>
        <p:spPr>
          <a:xfrm>
            <a:off x="11374582" y="3621255"/>
            <a:ext cx="10811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5B17C3-67C8-4244-A320-6257CF0CCD0B}"/>
              </a:ext>
            </a:extLst>
          </p:cNvPr>
          <p:cNvSpPr txBox="1"/>
          <p:nvPr/>
        </p:nvSpPr>
        <p:spPr>
          <a:xfrm>
            <a:off x="11277153" y="3066198"/>
            <a:ext cx="1081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Montserrat" panose="00000500000000000000" pitchFamily="2" charset="0"/>
              </a:rPr>
              <a:t>To Blob storage</a:t>
            </a:r>
          </a:p>
        </p:txBody>
      </p:sp>
      <p:pic>
        <p:nvPicPr>
          <p:cNvPr id="32" name="Graphic 31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4374EDC5-2F51-4C33-9D63-5C69D60D1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C6F8B5-0492-4DF8-9EA2-2E88F7EF824E}"/>
              </a:ext>
            </a:extLst>
          </p:cNvPr>
          <p:cNvSpPr txBox="1"/>
          <p:nvPr/>
        </p:nvSpPr>
        <p:spPr>
          <a:xfrm>
            <a:off x="7626285" y="4541910"/>
            <a:ext cx="35727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 dirty="0">
                <a:latin typeface="Montserrat" panose="00000500000000000000" pitchFamily="2" charset="0"/>
              </a:rPr>
              <a:t>Repo:</a:t>
            </a:r>
          </a:p>
          <a:p>
            <a:r>
              <a:rPr lang="fr-FR" sz="1050" dirty="0">
                <a:latin typeface="Montserrat" panose="00000500000000000000" pitchFamily="2" charset="0"/>
                <a:hlinkClick r:id="rId7"/>
              </a:rPr>
              <a:t>https://github.com/surfriderfoundationeurope/po-mobile-backend</a:t>
            </a:r>
            <a:endParaRPr lang="fr-FR" sz="1050" dirty="0"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9B5B8-125D-4D09-9D5B-3F6C533E348B}"/>
              </a:ext>
            </a:extLst>
          </p:cNvPr>
          <p:cNvSpPr txBox="1"/>
          <p:nvPr/>
        </p:nvSpPr>
        <p:spPr>
          <a:xfrm>
            <a:off x="7944647" y="3021090"/>
            <a:ext cx="2693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dirty="0">
                <a:latin typeface="Montserrat" panose="00000500000000000000" pitchFamily="2" charset="0"/>
              </a:rPr>
              <a:t>User CRUD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latin typeface="Montserrat" panose="00000500000000000000" pitchFamily="2" charset="0"/>
              </a:rPr>
              <a:t>Upload video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latin typeface="Montserrat" panose="00000500000000000000" pitchFamily="2" charset="0"/>
              </a:rPr>
              <a:t>Upload images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latin typeface="Montserrat" panose="00000500000000000000" pitchFamily="2" charset="0"/>
              </a:rPr>
              <a:t>Upload JSON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latin typeface="Montserrat" panose="00000500000000000000" pitchFamily="2" charset="0"/>
              </a:rPr>
              <a:t>Parse JSON and write in DB</a:t>
            </a:r>
          </a:p>
          <a:p>
            <a:pPr marL="171450" indent="-171450">
              <a:buFontTx/>
              <a:buChar char="-"/>
            </a:pPr>
            <a:endParaRPr lang="en-GB" sz="1200" dirty="0">
              <a:latin typeface="Montserrat" panose="000005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3BB9EB-4499-4A0C-A274-1E1B9E31A6D9}"/>
              </a:ext>
            </a:extLst>
          </p:cNvPr>
          <p:cNvCxnSpPr>
            <a:cxnSpLocks/>
          </p:cNvCxnSpPr>
          <p:nvPr/>
        </p:nvCxnSpPr>
        <p:spPr>
          <a:xfrm>
            <a:off x="7975076" y="6190196"/>
            <a:ext cx="0" cy="9450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2B8C18-5A09-4EAE-9D91-1876095E0587}"/>
              </a:ext>
            </a:extLst>
          </p:cNvPr>
          <p:cNvSpPr txBox="1"/>
          <p:nvPr/>
        </p:nvSpPr>
        <p:spPr>
          <a:xfrm>
            <a:off x="8022211" y="6278706"/>
            <a:ext cx="108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Montserrat" panose="00000500000000000000" pitchFamily="2" charset="0"/>
              </a:rPr>
              <a:t>To DB</a:t>
            </a:r>
          </a:p>
        </p:txBody>
      </p:sp>
    </p:spTree>
    <p:extLst>
      <p:ext uri="{BB962C8B-B14F-4D97-AF65-F5344CB8AC3E}">
        <p14:creationId xmlns:p14="http://schemas.microsoft.com/office/powerpoint/2010/main" val="6142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3072146" y="504091"/>
            <a:ext cx="6047707" cy="54325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852FD-68BE-4AA6-997E-A128FBCB2A00}"/>
              </a:ext>
            </a:extLst>
          </p:cNvPr>
          <p:cNvSpPr txBox="1"/>
          <p:nvPr/>
        </p:nvSpPr>
        <p:spPr>
          <a:xfrm>
            <a:off x="3605127" y="2265836"/>
            <a:ext cx="2641704" cy="50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600" dirty="0">
                <a:latin typeface="Montserrat" panose="00000500000000000000" pitchFamily="2" charset="0"/>
              </a:rPr>
              <a:t>Containers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B3730-F2E0-44FE-9A75-ACA9E3BB906A}"/>
              </a:ext>
            </a:extLst>
          </p:cNvPr>
          <p:cNvSpPr txBox="1"/>
          <p:nvPr/>
        </p:nvSpPr>
        <p:spPr>
          <a:xfrm>
            <a:off x="3817858" y="2908935"/>
            <a:ext cx="41289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Mobile – data from app in IA mode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DCBCC-22B2-4FD6-BFA4-0A7793EB1112}"/>
              </a:ext>
            </a:extLst>
          </p:cNvPr>
          <p:cNvSpPr txBox="1"/>
          <p:nvPr/>
        </p:nvSpPr>
        <p:spPr>
          <a:xfrm>
            <a:off x="-364505" y="9326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ebas Neue" panose="020B0606020202050201" pitchFamily="34" charset="0"/>
              </a:rPr>
              <a:t>TEMPORARY STORAGE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4167D7-A737-47A9-8132-7D7378A41BB7}"/>
              </a:ext>
            </a:extLst>
          </p:cNvPr>
          <p:cNvCxnSpPr>
            <a:cxnSpLocks/>
          </p:cNvCxnSpPr>
          <p:nvPr/>
        </p:nvCxnSpPr>
        <p:spPr>
          <a:xfrm>
            <a:off x="-411058" y="3621255"/>
            <a:ext cx="27848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B1C364-2B50-4D9D-858C-AEDD27BFE0AF}"/>
              </a:ext>
            </a:extLst>
          </p:cNvPr>
          <p:cNvSpPr txBox="1"/>
          <p:nvPr/>
        </p:nvSpPr>
        <p:spPr>
          <a:xfrm>
            <a:off x="117520" y="3220350"/>
            <a:ext cx="172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Montserrat" panose="00000500000000000000" pitchFamily="2" charset="0"/>
              </a:rPr>
              <a:t>From 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2C72E5-0A5B-42DC-9DDE-A9CAC6780C57}"/>
              </a:ext>
            </a:extLst>
          </p:cNvPr>
          <p:cNvCxnSpPr>
            <a:cxnSpLocks/>
          </p:cNvCxnSpPr>
          <p:nvPr/>
        </p:nvCxnSpPr>
        <p:spPr>
          <a:xfrm>
            <a:off x="5541818" y="6280727"/>
            <a:ext cx="0" cy="9975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8F155D-3F3C-45F1-AB6A-D9F27B0E7493}"/>
              </a:ext>
            </a:extLst>
          </p:cNvPr>
          <p:cNvSpPr txBox="1"/>
          <p:nvPr/>
        </p:nvSpPr>
        <p:spPr>
          <a:xfrm>
            <a:off x="5608537" y="6428555"/>
            <a:ext cx="254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Montserrat" panose="00000500000000000000" pitchFamily="2" charset="0"/>
              </a:rPr>
              <a:t>To data management tool</a:t>
            </a:r>
          </a:p>
        </p:txBody>
      </p:sp>
      <p:pic>
        <p:nvPicPr>
          <p:cNvPr id="30" name="Graphic 29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3B32CEF5-588F-47BE-B31D-7891FBDB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A65BE-BD54-4098-9083-483EAFF8CE5E}"/>
              </a:ext>
            </a:extLst>
          </p:cNvPr>
          <p:cNvSpPr txBox="1"/>
          <p:nvPr/>
        </p:nvSpPr>
        <p:spPr>
          <a:xfrm>
            <a:off x="3817858" y="3555266"/>
            <a:ext cx="41289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Manual – data from app in manual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A9882-C32F-4449-9926-F33334132278}"/>
              </a:ext>
            </a:extLst>
          </p:cNvPr>
          <p:cNvSpPr txBox="1"/>
          <p:nvPr/>
        </p:nvSpPr>
        <p:spPr>
          <a:xfrm>
            <a:off x="3817859" y="4201597"/>
            <a:ext cx="41289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GoPro – data from GoPro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2B82-BE1F-40C0-BB9A-058F17953D35}"/>
              </a:ext>
            </a:extLst>
          </p:cNvPr>
          <p:cNvSpPr txBox="1"/>
          <p:nvPr/>
        </p:nvSpPr>
        <p:spPr>
          <a:xfrm>
            <a:off x="3817858" y="4854160"/>
            <a:ext cx="41289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Images2label – images to be labelled</a:t>
            </a:r>
          </a:p>
        </p:txBody>
      </p:sp>
    </p:spTree>
    <p:extLst>
      <p:ext uri="{BB962C8B-B14F-4D97-AF65-F5344CB8AC3E}">
        <p14:creationId xmlns:p14="http://schemas.microsoft.com/office/powerpoint/2010/main" val="34430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8E315-E74F-457C-BC25-26181ABB9E2E}"/>
              </a:ext>
            </a:extLst>
          </p:cNvPr>
          <p:cNvSpPr/>
          <p:nvPr/>
        </p:nvSpPr>
        <p:spPr>
          <a:xfrm>
            <a:off x="2701595" y="1568175"/>
            <a:ext cx="7543231" cy="3900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36686-E46D-486B-9163-136068D80492}"/>
              </a:ext>
            </a:extLst>
          </p:cNvPr>
          <p:cNvSpPr txBox="1"/>
          <p:nvPr/>
        </p:nvSpPr>
        <p:spPr>
          <a:xfrm>
            <a:off x="3577770" y="2559672"/>
            <a:ext cx="4887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u="sng" dirty="0">
                <a:latin typeface="Montserrat" panose="00000500000000000000" pitchFamily="2" charset="0"/>
              </a:rPr>
              <a:t>If video from app: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&gt;Send video to IA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&gt;Read IA results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&gt;Associate GPS coordinates to detected trash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&gt;Write in DB</a:t>
            </a:r>
          </a:p>
          <a:p>
            <a:endParaRPr lang="en-AU" sz="1200" dirty="0">
              <a:latin typeface="Montserrat" panose="00000500000000000000" pitchFamily="2" charset="0"/>
            </a:endParaRPr>
          </a:p>
          <a:p>
            <a:r>
              <a:rPr lang="en-AU" sz="1200" u="sng" dirty="0">
                <a:latin typeface="Montserrat" panose="00000500000000000000" pitchFamily="2" charset="0"/>
              </a:rPr>
              <a:t>If video from GoPro: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&gt;Extract GPS data from .mp4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&gt;Send video to IA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&gt;Read IA results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&gt;Associate GPS coordinates to detected trash</a:t>
            </a:r>
          </a:p>
          <a:p>
            <a:r>
              <a:rPr lang="en-AU" sz="1200" dirty="0">
                <a:latin typeface="Montserrat" panose="00000500000000000000" pitchFamily="2" charset="0"/>
              </a:rPr>
              <a:t>&gt;Write in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F0BD0-B0DB-4414-A44F-E3736DCFB718}"/>
              </a:ext>
            </a:extLst>
          </p:cNvPr>
          <p:cNvSpPr txBox="1"/>
          <p:nvPr/>
        </p:nvSpPr>
        <p:spPr>
          <a:xfrm>
            <a:off x="4524651" y="214660"/>
            <a:ext cx="157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From Blob 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914283-B7E1-4D8A-984F-B8C85995E7B9}"/>
              </a:ext>
            </a:extLst>
          </p:cNvPr>
          <p:cNvSpPr txBox="1"/>
          <p:nvPr/>
        </p:nvSpPr>
        <p:spPr>
          <a:xfrm>
            <a:off x="11013482" y="3152001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>
                <a:latin typeface="Montserrat" panose="00000500000000000000" pitchFamily="2" charset="0"/>
              </a:rPr>
              <a:t>Consume 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2CF49-0654-47DD-B60C-AB1F7C936379}"/>
              </a:ext>
            </a:extLst>
          </p:cNvPr>
          <p:cNvSpPr txBox="1"/>
          <p:nvPr/>
        </p:nvSpPr>
        <p:spPr>
          <a:xfrm>
            <a:off x="3052462" y="1678837"/>
            <a:ext cx="34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latin typeface="Bebas Neue" panose="020B0606020202050201" pitchFamily="34" charset="0"/>
              </a:rPr>
              <a:t>ETL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1DC177-FD98-4236-AA8E-419FF782F2F8}"/>
              </a:ext>
            </a:extLst>
          </p:cNvPr>
          <p:cNvCxnSpPr>
            <a:cxnSpLocks/>
          </p:cNvCxnSpPr>
          <p:nvPr/>
        </p:nvCxnSpPr>
        <p:spPr>
          <a:xfrm>
            <a:off x="5541818" y="-93458"/>
            <a:ext cx="0" cy="14339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CAF9D-A0D8-4B01-A377-4A6FD08711E5}"/>
              </a:ext>
            </a:extLst>
          </p:cNvPr>
          <p:cNvCxnSpPr>
            <a:cxnSpLocks/>
          </p:cNvCxnSpPr>
          <p:nvPr/>
        </p:nvCxnSpPr>
        <p:spPr>
          <a:xfrm>
            <a:off x="10710102" y="3518408"/>
            <a:ext cx="18747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D5DA8D-AD98-4A22-AF97-869E26FF0A5A}"/>
              </a:ext>
            </a:extLst>
          </p:cNvPr>
          <p:cNvSpPr txBox="1"/>
          <p:nvPr/>
        </p:nvSpPr>
        <p:spPr>
          <a:xfrm>
            <a:off x="226893" y="3085770"/>
            <a:ext cx="157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Montserrat" panose="00000500000000000000" pitchFamily="2" charset="0"/>
              </a:rPr>
              <a:t>Write in DB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D8295B-20DE-4FBD-83E8-6CD909AA7943}"/>
              </a:ext>
            </a:extLst>
          </p:cNvPr>
          <p:cNvCxnSpPr>
            <a:cxnSpLocks/>
          </p:cNvCxnSpPr>
          <p:nvPr/>
        </p:nvCxnSpPr>
        <p:spPr>
          <a:xfrm flipH="1">
            <a:off x="-414778" y="3429000"/>
            <a:ext cx="26489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81363B42-605F-4CF9-B8CF-E91AA693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7180" y="6421013"/>
            <a:ext cx="330940" cy="330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83A8E-E67E-4999-BA6C-95693229BA7D}"/>
              </a:ext>
            </a:extLst>
          </p:cNvPr>
          <p:cNvSpPr txBox="1"/>
          <p:nvPr/>
        </p:nvSpPr>
        <p:spPr>
          <a:xfrm>
            <a:off x="6561275" y="1678837"/>
            <a:ext cx="41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u="sng" dirty="0">
                <a:latin typeface="Montserrat" panose="00000500000000000000" pitchFamily="2" charset="0"/>
              </a:rPr>
              <a:t>GitHub repo:</a:t>
            </a:r>
          </a:p>
          <a:p>
            <a:r>
              <a:rPr lang="fr-FR" sz="1050" dirty="0">
                <a:latin typeface="Montserrat" panose="00000500000000000000" pitchFamily="2" charset="0"/>
                <a:hlinkClick r:id="rId5"/>
              </a:rPr>
              <a:t>https://github.com/surfriderfoundationeurope/etl</a:t>
            </a:r>
            <a:r>
              <a:rPr lang="fr-FR" sz="1050" dirty="0">
                <a:latin typeface="Montserrat" panose="00000500000000000000" pitchFamily="2" charset="0"/>
              </a:rPr>
              <a:t> </a:t>
            </a:r>
            <a:endParaRPr lang="en-GB" sz="1050" u="sng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150E8229D3624EAD43E9C6612D30D9" ma:contentTypeVersion="12" ma:contentTypeDescription="Create a new document." ma:contentTypeScope="" ma:versionID="c2468558060acccc86fd0192ae1c72ee">
  <xsd:schema xmlns:xsd="http://www.w3.org/2001/XMLSchema" xmlns:xs="http://www.w3.org/2001/XMLSchema" xmlns:p="http://schemas.microsoft.com/office/2006/metadata/properties" xmlns:ns2="4b69db31-24f1-4ee1-939c-44b2ed94596b" xmlns:ns3="7289fd6b-d532-4b03-8374-11bbd3cf8c82" targetNamespace="http://schemas.microsoft.com/office/2006/metadata/properties" ma:root="true" ma:fieldsID="efff0b23aef20482a896bae940fe0504" ns2:_="" ns3:_="">
    <xsd:import namespace="4b69db31-24f1-4ee1-939c-44b2ed94596b"/>
    <xsd:import namespace="7289fd6b-d532-4b03-8374-11bbd3cf8c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9db31-24f1-4ee1-939c-44b2ed9459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fd6b-d532-4b03-8374-11bbd3cf8c8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4ABAF-6782-4DB9-A718-809B648A1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9db31-24f1-4ee1-939c-44b2ed94596b"/>
    <ds:schemaRef ds:uri="7289fd6b-d532-4b03-8374-11bbd3cf8c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D102E9-CC9D-4BCC-85F0-10BEBBBE912F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7289fd6b-d532-4b03-8374-11bbd3cf8c82"/>
    <ds:schemaRef ds:uri="http://purl.org/dc/dcmitype/"/>
    <ds:schemaRef ds:uri="4b69db31-24f1-4ee1-939c-44b2ed94596b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674CEC-463B-40E5-830A-E6EFDF0440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1051</Words>
  <Application>Microsoft Office PowerPoint</Application>
  <PresentationFormat>Widescreen</PresentationFormat>
  <Paragraphs>284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Bebas Neue</vt:lpstr>
      <vt:lpstr>Bebas Neue Bold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All you need to know to get involved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Supplementary slides</vt:lpstr>
      <vt:lpstr>PowerPoint Presentation</vt:lpstr>
      <vt:lpstr>DevOps -&gt; discussions / tasks / organisation du travail / build et déploiement GitHub -&gt; code + description du code + documentation + décision record Architectural decision record (ADR)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ORIGINS</dc:title>
  <dc:creator>Antoine Bruge</dc:creator>
  <cp:lastModifiedBy>Antoine Bruge</cp:lastModifiedBy>
  <cp:revision>12</cp:revision>
  <dcterms:created xsi:type="dcterms:W3CDTF">2020-03-24T10:06:32Z</dcterms:created>
  <dcterms:modified xsi:type="dcterms:W3CDTF">2021-03-04T10:18:35Z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0x010100F9150E8229D3624EAD43E9C6612D30D9</vt:lpwstr>
  </property>
</Properties>
</file>